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charts/chart13.xml" ContentType="application/vnd.openxmlformats-officedocument.drawingml.chart+xml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charts/chart4.xml" ContentType="application/vnd.openxmlformats-officedocument.drawingml.chart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0.xml" ContentType="application/vnd.openxmlformats-officedocument.drawingml.char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charts/chart9.xml" ContentType="application/vnd.openxmlformats-officedocument.drawingml.chart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charts/chart8.xml" ContentType="application/vnd.openxmlformats-officedocument.drawingml.char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40"/>
  </p:notesMasterIdLst>
  <p:sldIdLst>
    <p:sldId id="256" r:id="rId2"/>
    <p:sldId id="260" r:id="rId3"/>
    <p:sldId id="268" r:id="rId4"/>
    <p:sldId id="272" r:id="rId5"/>
    <p:sldId id="271" r:id="rId6"/>
    <p:sldId id="273" r:id="rId7"/>
    <p:sldId id="269" r:id="rId8"/>
    <p:sldId id="274" r:id="rId9"/>
    <p:sldId id="270" r:id="rId10"/>
    <p:sldId id="257" r:id="rId11"/>
    <p:sldId id="266" r:id="rId12"/>
    <p:sldId id="267" r:id="rId13"/>
    <p:sldId id="265" r:id="rId14"/>
    <p:sldId id="275" r:id="rId15"/>
    <p:sldId id="276" r:id="rId16"/>
    <p:sldId id="277" r:id="rId17"/>
    <p:sldId id="299" r:id="rId18"/>
    <p:sldId id="279" r:id="rId19"/>
    <p:sldId id="280" r:id="rId20"/>
    <p:sldId id="262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63" r:id="rId35"/>
    <p:sldId id="264" r:id="rId36"/>
    <p:sldId id="297" r:id="rId37"/>
    <p:sldId id="298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misuwa:Documents:GK-12:Workshop%20FEB%202012:Materials%20for%20Feb%202012%20Workshop:Stats%20Results%20Workshop%20Feb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plus>
            <c:min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2003'!$C$4</c:f>
              <c:numCache>
                <c:formatCode>#,##0.#####</c:formatCode>
                <c:ptCount val="1"/>
                <c:pt idx="0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/>
          </c:spPr>
          <c:errBars>
            <c:errBarType val="both"/>
            <c:errValType val="cust"/>
            <c:plus>
              <c:numRef>
                <c:f>'Biomass 2003'!$E$5</c:f>
                <c:numCache>
                  <c:formatCode>General</c:formatCode>
                  <c:ptCount val="1"/>
                  <c:pt idx="0">
                    <c:v>39.8698154511162</c:v>
                  </c:pt>
                </c:numCache>
              </c:numRef>
            </c:plus>
            <c:minus>
              <c:numRef>
                <c:f>'Biomass 2003'!$E$5</c:f>
                <c:numCache>
                  <c:formatCode>General</c:formatCode>
                  <c:ptCount val="1"/>
                  <c:pt idx="0">
                    <c:v>39.8698154511162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2003'!$C$5</c:f>
              <c:numCache>
                <c:formatCode>#,##0.#####</c:formatCode>
                <c:ptCount val="1"/>
                <c:pt idx="0">
                  <c:v>157.6706825396825</c:v>
                </c:pt>
              </c:numCache>
            </c:numRef>
          </c:val>
        </c:ser>
        <c:axId val="333656680"/>
        <c:axId val="333660088"/>
      </c:barChart>
      <c:catAx>
        <c:axId val="333656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660088"/>
        <c:crosses val="autoZero"/>
        <c:lblAlgn val="ctr"/>
        <c:lblOffset val="100"/>
      </c:catAx>
      <c:valAx>
        <c:axId val="333660088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656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5"/>
                </a:solidFill>
              </a:ln>
            </c:spPr>
            <c:trendlineType val="linear"/>
          </c:trendline>
          <c:cat>
            <c:numRef>
              <c:f>'[LTER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'[LTER T7 Data for GK-12 2.25.2012.xlsx]GraphBiomass'!$B$2:$B$16</c:f>
              <c:numCache>
                <c:formatCode>General</c:formatCode>
                <c:ptCount val="15"/>
                <c:pt idx="0">
                  <c:v>75.76013888888885</c:v>
                </c:pt>
                <c:pt idx="1">
                  <c:v>100.277215606432</c:v>
                </c:pt>
                <c:pt idx="2">
                  <c:v>53.80601851820834</c:v>
                </c:pt>
                <c:pt idx="3">
                  <c:v>20.29327838827838</c:v>
                </c:pt>
                <c:pt idx="4">
                  <c:v>32.57051388888888</c:v>
                </c:pt>
                <c:pt idx="5">
                  <c:v>59.93549074074074</c:v>
                </c:pt>
                <c:pt idx="6">
                  <c:v>30.72548473748474</c:v>
                </c:pt>
                <c:pt idx="7">
                  <c:v>20.34724747474747</c:v>
                </c:pt>
                <c:pt idx="8">
                  <c:v>30.68777326839827</c:v>
                </c:pt>
                <c:pt idx="9">
                  <c:v>22.6494289044289</c:v>
                </c:pt>
                <c:pt idx="10">
                  <c:v>31.5599074074074</c:v>
                </c:pt>
                <c:pt idx="11">
                  <c:v>25.2596463351463</c:v>
                </c:pt>
                <c:pt idx="12">
                  <c:v>45.83562545787544</c:v>
                </c:pt>
                <c:pt idx="13">
                  <c:v>43.7703789173789</c:v>
                </c:pt>
                <c:pt idx="14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val>
            <c:numRef>
              <c:f>'[LTER T7 Data for GK-12 2.25.2012.xlsx]GraphBiomass'!$D$2:$D$16</c:f>
              <c:numCache>
                <c:formatCode>General</c:formatCode>
                <c:ptCount val="15"/>
                <c:pt idx="0">
                  <c:v>161.6229166666667</c:v>
                </c:pt>
                <c:pt idx="1">
                  <c:v>95.28174933775885</c:v>
                </c:pt>
                <c:pt idx="2">
                  <c:v>78.25400792660238</c:v>
                </c:pt>
                <c:pt idx="3">
                  <c:v>37.91940476190477</c:v>
                </c:pt>
                <c:pt idx="4">
                  <c:v>85.2522678987679</c:v>
                </c:pt>
                <c:pt idx="5">
                  <c:v>140.8545720899471</c:v>
                </c:pt>
                <c:pt idx="6">
                  <c:v>47.23381928256927</c:v>
                </c:pt>
                <c:pt idx="7">
                  <c:v>59.96116666666659</c:v>
                </c:pt>
                <c:pt idx="8">
                  <c:v>40.4212097902098</c:v>
                </c:pt>
                <c:pt idx="9">
                  <c:v>39.7022113095238</c:v>
                </c:pt>
                <c:pt idx="10">
                  <c:v>44.4937724867725</c:v>
                </c:pt>
                <c:pt idx="11">
                  <c:v>42.32097601010101</c:v>
                </c:pt>
                <c:pt idx="12">
                  <c:v>64.21982605820106</c:v>
                </c:pt>
                <c:pt idx="13">
                  <c:v>54.86223484848486</c:v>
                </c:pt>
                <c:pt idx="14">
                  <c:v>157.6706825396825</c:v>
                </c:pt>
              </c:numCache>
            </c:numRef>
          </c:val>
        </c:ser>
        <c:marker val="1"/>
        <c:axId val="327374552"/>
        <c:axId val="327378008"/>
      </c:lineChart>
      <c:catAx>
        <c:axId val="327374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378008"/>
        <c:crosses val="autoZero"/>
        <c:auto val="1"/>
        <c:lblAlgn val="ctr"/>
        <c:lblOffset val="100"/>
      </c:catAx>
      <c:valAx>
        <c:axId val="32737800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374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2.25.2012.xlsx]GraphBiomass'!$B$2:$B$16</c:f>
              <c:numCache>
                <c:formatCode>General</c:formatCode>
                <c:ptCount val="15"/>
                <c:pt idx="0">
                  <c:v>75.76013888888885</c:v>
                </c:pt>
                <c:pt idx="1">
                  <c:v>100.277215606432</c:v>
                </c:pt>
                <c:pt idx="2">
                  <c:v>53.80601851820834</c:v>
                </c:pt>
                <c:pt idx="3">
                  <c:v>20.29327838827838</c:v>
                </c:pt>
                <c:pt idx="4">
                  <c:v>32.57051388888888</c:v>
                </c:pt>
                <c:pt idx="5">
                  <c:v>59.93549074074074</c:v>
                </c:pt>
                <c:pt idx="6">
                  <c:v>30.72548473748474</c:v>
                </c:pt>
                <c:pt idx="7">
                  <c:v>20.34724747474747</c:v>
                </c:pt>
                <c:pt idx="8">
                  <c:v>30.68777326839827</c:v>
                </c:pt>
                <c:pt idx="9">
                  <c:v>22.6494289044289</c:v>
                </c:pt>
                <c:pt idx="10">
                  <c:v>31.5599074074074</c:v>
                </c:pt>
                <c:pt idx="11">
                  <c:v>25.2596463351463</c:v>
                </c:pt>
                <c:pt idx="12">
                  <c:v>45.83562545787544</c:v>
                </c:pt>
                <c:pt idx="13">
                  <c:v>43.7703789173789</c:v>
                </c:pt>
                <c:pt idx="14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val>
            <c:numRef>
              <c:f>'Macintosh HD:Users:tomomisuwa:Documents:GK-12:Workshop FEB 2012:[LTER T7 Data for GK-12 2.25.2012.xlsx]GraphBiomass'!$D$2:$D$16</c:f>
              <c:numCache>
                <c:formatCode>General</c:formatCode>
                <c:ptCount val="15"/>
                <c:pt idx="0">
                  <c:v>161.6229166666667</c:v>
                </c:pt>
                <c:pt idx="1">
                  <c:v>95.28174933775885</c:v>
                </c:pt>
                <c:pt idx="2">
                  <c:v>78.25400792660238</c:v>
                </c:pt>
                <c:pt idx="3">
                  <c:v>37.91940476190477</c:v>
                </c:pt>
                <c:pt idx="4">
                  <c:v>85.2522678987679</c:v>
                </c:pt>
                <c:pt idx="5">
                  <c:v>140.8545720899471</c:v>
                </c:pt>
                <c:pt idx="6">
                  <c:v>47.23381928256927</c:v>
                </c:pt>
                <c:pt idx="7">
                  <c:v>59.96116666666659</c:v>
                </c:pt>
                <c:pt idx="8">
                  <c:v>40.4212097902098</c:v>
                </c:pt>
                <c:pt idx="9">
                  <c:v>39.7022113095238</c:v>
                </c:pt>
                <c:pt idx="10">
                  <c:v>44.4937724867725</c:v>
                </c:pt>
                <c:pt idx="11">
                  <c:v>42.32097601010101</c:v>
                </c:pt>
                <c:pt idx="12">
                  <c:v>64.21982605820106</c:v>
                </c:pt>
                <c:pt idx="13">
                  <c:v>54.86223484848486</c:v>
                </c:pt>
                <c:pt idx="14">
                  <c:v>157.6706825396825</c:v>
                </c:pt>
              </c:numCache>
            </c:numRef>
          </c:val>
        </c:ser>
        <c:marker val="1"/>
        <c:axId val="334061368"/>
        <c:axId val="334064744"/>
      </c:lineChart>
      <c:catAx>
        <c:axId val="334061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64744"/>
        <c:crosses val="autoZero"/>
        <c:auto val="1"/>
        <c:lblAlgn val="ctr"/>
        <c:lblOffset val="100"/>
      </c:catAx>
      <c:valAx>
        <c:axId val="33406474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61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2.25.2012.xlsx]GraphBiomass'!$F$2:$F$16</c:f>
              <c:numCache>
                <c:formatCode>General</c:formatCode>
                <c:ptCount val="15"/>
                <c:pt idx="0">
                  <c:v>104.5958333333333</c:v>
                </c:pt>
                <c:pt idx="1">
                  <c:v>11.37115740602778</c:v>
                </c:pt>
                <c:pt idx="2">
                  <c:v>119.6333333330833</c:v>
                </c:pt>
                <c:pt idx="3">
                  <c:v>60.27916666666663</c:v>
                </c:pt>
                <c:pt idx="4">
                  <c:v>44.41666666666658</c:v>
                </c:pt>
                <c:pt idx="5">
                  <c:v>28.187</c:v>
                </c:pt>
                <c:pt idx="6">
                  <c:v>44.91</c:v>
                </c:pt>
                <c:pt idx="7">
                  <c:v>28.6775</c:v>
                </c:pt>
                <c:pt idx="8">
                  <c:v>49.01583333333334</c:v>
                </c:pt>
                <c:pt idx="9">
                  <c:v>7.81138888888889</c:v>
                </c:pt>
                <c:pt idx="10">
                  <c:v>25.65416666666667</c:v>
                </c:pt>
                <c:pt idx="11">
                  <c:v>32.06875</c:v>
                </c:pt>
                <c:pt idx="12">
                  <c:v>32.10097222222222</c:v>
                </c:pt>
                <c:pt idx="13">
                  <c:v>41.09705555555556</c:v>
                </c:pt>
                <c:pt idx="14">
                  <c:v>16.04625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74696631090875"/>
                  <c:y val="-0.45267173499864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2.25.2012.xlsx]GraphBiomass'!$H$2:$H$16</c:f>
              <c:numCache>
                <c:formatCode>General</c:formatCode>
                <c:ptCount val="15"/>
                <c:pt idx="0">
                  <c:v>165.5333333333333</c:v>
                </c:pt>
                <c:pt idx="1">
                  <c:v>31.81907407711111</c:v>
                </c:pt>
                <c:pt idx="2">
                  <c:v>23.53240740580555</c:v>
                </c:pt>
                <c:pt idx="3">
                  <c:v>20.40333333333329</c:v>
                </c:pt>
                <c:pt idx="4">
                  <c:v>30.098</c:v>
                </c:pt>
                <c:pt idx="5">
                  <c:v>66.92666666666666</c:v>
                </c:pt>
                <c:pt idx="6">
                  <c:v>137.8333333333333</c:v>
                </c:pt>
                <c:pt idx="7">
                  <c:v>27.17</c:v>
                </c:pt>
                <c:pt idx="8">
                  <c:v>85.44777777777777</c:v>
                </c:pt>
                <c:pt idx="9">
                  <c:v>102.045</c:v>
                </c:pt>
                <c:pt idx="10">
                  <c:v>56.59333333333333</c:v>
                </c:pt>
                <c:pt idx="11">
                  <c:v>111.4880555555556</c:v>
                </c:pt>
                <c:pt idx="12">
                  <c:v>90.55472222222221</c:v>
                </c:pt>
                <c:pt idx="13">
                  <c:v>57.38791666666659</c:v>
                </c:pt>
                <c:pt idx="14">
                  <c:v>22.19791666666666</c:v>
                </c:pt>
              </c:numCache>
            </c:numRef>
          </c:val>
        </c:ser>
        <c:marker val="1"/>
        <c:axId val="334161704"/>
        <c:axId val="334165048"/>
      </c:lineChart>
      <c:catAx>
        <c:axId val="334161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165048"/>
        <c:crosses val="autoZero"/>
        <c:auto val="1"/>
        <c:lblAlgn val="ctr"/>
        <c:lblOffset val="100"/>
      </c:catAx>
      <c:valAx>
        <c:axId val="3341650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161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2.25.2012.xlsx]GraphBiomass'!$J$2:$J$16</c:f>
              <c:numCache>
                <c:formatCode>General</c:formatCode>
                <c:ptCount val="15"/>
                <c:pt idx="0">
                  <c:v>0.0</c:v>
                </c:pt>
                <c:pt idx="1">
                  <c:v>18.65</c:v>
                </c:pt>
                <c:pt idx="2">
                  <c:v>8.76944444525</c:v>
                </c:pt>
                <c:pt idx="3">
                  <c:v>7.343888888888888</c:v>
                </c:pt>
                <c:pt idx="4">
                  <c:v>6.385</c:v>
                </c:pt>
                <c:pt idx="5">
                  <c:v>1.2275</c:v>
                </c:pt>
                <c:pt idx="6">
                  <c:v>13.38666666666667</c:v>
                </c:pt>
                <c:pt idx="7">
                  <c:v>3.995833333333333</c:v>
                </c:pt>
                <c:pt idx="8">
                  <c:v>12.36122222222222</c:v>
                </c:pt>
                <c:pt idx="9">
                  <c:v>19.80527777777778</c:v>
                </c:pt>
                <c:pt idx="10">
                  <c:v>0.788333333333333</c:v>
                </c:pt>
                <c:pt idx="11">
                  <c:v>10.20472222222222</c:v>
                </c:pt>
                <c:pt idx="12">
                  <c:v>94.06666666666667</c:v>
                </c:pt>
                <c:pt idx="13">
                  <c:v>1.843333333333333</c:v>
                </c:pt>
                <c:pt idx="14">
                  <c:v>15.76208333333333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2.25.2012.xlsx]GraphBiomass'!$L$2:$L$16</c:f>
              <c:numCache>
                <c:formatCode>General</c:formatCode>
                <c:ptCount val="15"/>
                <c:pt idx="0">
                  <c:v>2.9</c:v>
                </c:pt>
                <c:pt idx="1">
                  <c:v>0.977777777833333</c:v>
                </c:pt>
                <c:pt idx="2">
                  <c:v>22.18888889108334</c:v>
                </c:pt>
                <c:pt idx="3">
                  <c:v>7.364999999999994</c:v>
                </c:pt>
                <c:pt idx="4">
                  <c:v>18.2203333333333</c:v>
                </c:pt>
                <c:pt idx="5">
                  <c:v>1.889</c:v>
                </c:pt>
                <c:pt idx="6">
                  <c:v>9.417500000000002</c:v>
                </c:pt>
                <c:pt idx="7">
                  <c:v>0.723333333333333</c:v>
                </c:pt>
                <c:pt idx="8">
                  <c:v>17.41</c:v>
                </c:pt>
                <c:pt idx="9">
                  <c:v>5.010666666666666</c:v>
                </c:pt>
                <c:pt idx="10">
                  <c:v>6.049166666666667</c:v>
                </c:pt>
                <c:pt idx="11">
                  <c:v>8.5475</c:v>
                </c:pt>
                <c:pt idx="12">
                  <c:v>18.19138888888888</c:v>
                </c:pt>
                <c:pt idx="13">
                  <c:v>9.404583333333334</c:v>
                </c:pt>
                <c:pt idx="14">
                  <c:v>5.652499999999996</c:v>
                </c:pt>
              </c:numCache>
            </c:numRef>
          </c:val>
        </c:ser>
        <c:marker val="1"/>
        <c:axId val="334225544"/>
        <c:axId val="334229000"/>
      </c:lineChart>
      <c:catAx>
        <c:axId val="334225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334229000"/>
        <c:crosses val="autoZero"/>
        <c:auto val="1"/>
        <c:lblAlgn val="ctr"/>
        <c:lblOffset val="100"/>
      </c:catAx>
      <c:valAx>
        <c:axId val="33422900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225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59597819503331"/>
          <c:y val="0.100941130049488"/>
          <c:w val="0.847375657504699"/>
          <c:h val="0.725682973594173"/>
        </c:manualLayout>
      </c:layout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2.25.2012.xlsx]GraphRichness'!$F$2:$F$16</c:f>
              <c:numCache>
                <c:formatCode>General</c:formatCode>
                <c:ptCount val="15"/>
                <c:pt idx="0">
                  <c:v>1.5</c:v>
                </c:pt>
                <c:pt idx="1">
                  <c:v>2.333333333333333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1.333333333333333</c:v>
                </c:pt>
                <c:pt idx="6">
                  <c:v>1.833333333333333</c:v>
                </c:pt>
                <c:pt idx="7">
                  <c:v>1.166666666666667</c:v>
                </c:pt>
                <c:pt idx="8">
                  <c:v>1.166666666666667</c:v>
                </c:pt>
                <c:pt idx="9">
                  <c:v>1.833333333333333</c:v>
                </c:pt>
                <c:pt idx="10">
                  <c:v>1.833333333333333</c:v>
                </c:pt>
                <c:pt idx="11">
                  <c:v>2.166666666666666</c:v>
                </c:pt>
                <c:pt idx="12">
                  <c:v>2.666666666666666</c:v>
                </c:pt>
                <c:pt idx="13">
                  <c:v>3.166666666666666</c:v>
                </c:pt>
                <c:pt idx="14">
                  <c:v>2.5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2.25.2012.xlsx]GraphRichness'!$H$2:$H$16</c:f>
              <c:numCache>
                <c:formatCode>General</c:formatCode>
                <c:ptCount val="15"/>
                <c:pt idx="0">
                  <c:v>0.833333333333333</c:v>
                </c:pt>
                <c:pt idx="1">
                  <c:v>2.166666666666666</c:v>
                </c:pt>
                <c:pt idx="2">
                  <c:v>1.666666666666667</c:v>
                </c:pt>
                <c:pt idx="3">
                  <c:v>1.0</c:v>
                </c:pt>
                <c:pt idx="4">
                  <c:v>1.333333333333333</c:v>
                </c:pt>
                <c:pt idx="5">
                  <c:v>0.5</c:v>
                </c:pt>
                <c:pt idx="6">
                  <c:v>1.166666666666667</c:v>
                </c:pt>
                <c:pt idx="7">
                  <c:v>0.833333333333333</c:v>
                </c:pt>
                <c:pt idx="8">
                  <c:v>1.666666666666667</c:v>
                </c:pt>
                <c:pt idx="9">
                  <c:v>1.333333333333333</c:v>
                </c:pt>
                <c:pt idx="10">
                  <c:v>1.5</c:v>
                </c:pt>
                <c:pt idx="11">
                  <c:v>1.833333333333333</c:v>
                </c:pt>
                <c:pt idx="12">
                  <c:v>2.166666666666666</c:v>
                </c:pt>
                <c:pt idx="13">
                  <c:v>1.833333333333333</c:v>
                </c:pt>
                <c:pt idx="14">
                  <c:v>2.333333333333333</c:v>
                </c:pt>
              </c:numCache>
            </c:numRef>
          </c:val>
        </c:ser>
        <c:marker val="1"/>
        <c:axId val="334273512"/>
        <c:axId val="334276968"/>
      </c:lineChart>
      <c:catAx>
        <c:axId val="334273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/>
          <a:lstStyle/>
          <a:p>
            <a:pPr>
              <a:defRPr strike="noStrike" baseline="0"/>
            </a:pPr>
            <a:endParaRPr lang="en-US"/>
          </a:p>
        </c:txPr>
        <c:crossAx val="334276968"/>
        <c:crosses val="autoZero"/>
        <c:auto val="1"/>
        <c:lblAlgn val="ctr"/>
        <c:lblOffset val="100"/>
      </c:catAx>
      <c:valAx>
        <c:axId val="33427696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273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07961057963743"/>
          <c:y val="0.0454497141857147"/>
          <c:w val="0.782738465609367"/>
          <c:h val="0.75406014464461"/>
        </c:manualLayout>
      </c:layout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2.25.2012.xlsx]GraphRichness'!$J$2:$J$16</c:f>
              <c:numCache>
                <c:formatCode>General</c:formatCode>
                <c:ptCount val="15"/>
                <c:pt idx="0">
                  <c:v>0.0</c:v>
                </c:pt>
                <c:pt idx="1">
                  <c:v>0.166666666666667</c:v>
                </c:pt>
                <c:pt idx="2">
                  <c:v>0.833333333333333</c:v>
                </c:pt>
                <c:pt idx="3">
                  <c:v>1.166666666666667</c:v>
                </c:pt>
                <c:pt idx="4">
                  <c:v>0.833333333333333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2.6</c:v>
                </c:pt>
                <c:pt idx="9">
                  <c:v>2.166666666666666</c:v>
                </c:pt>
                <c:pt idx="10">
                  <c:v>0.666666666666667</c:v>
                </c:pt>
                <c:pt idx="11">
                  <c:v>2.5</c:v>
                </c:pt>
                <c:pt idx="12">
                  <c:v>1.833333333333333</c:v>
                </c:pt>
                <c:pt idx="13">
                  <c:v>1.333333333333333</c:v>
                </c:pt>
                <c:pt idx="14">
                  <c:v>2.666666666666666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2.25.2012.xlsx]GraphRichness'!$L$2:$L$16</c:f>
              <c:numCache>
                <c:formatCode>General</c:formatCode>
                <c:ptCount val="15"/>
                <c:pt idx="0">
                  <c:v>0.166666666666667</c:v>
                </c:pt>
                <c:pt idx="1">
                  <c:v>0.333333333333333</c:v>
                </c:pt>
                <c:pt idx="2">
                  <c:v>0.666666666666667</c:v>
                </c:pt>
                <c:pt idx="3">
                  <c:v>0.666666666666667</c:v>
                </c:pt>
                <c:pt idx="4">
                  <c:v>1.5</c:v>
                </c:pt>
                <c:pt idx="5">
                  <c:v>0.833333333333333</c:v>
                </c:pt>
                <c:pt idx="6">
                  <c:v>1.166666666666667</c:v>
                </c:pt>
                <c:pt idx="7">
                  <c:v>0.666666666666667</c:v>
                </c:pt>
                <c:pt idx="8">
                  <c:v>1.2</c:v>
                </c:pt>
                <c:pt idx="9">
                  <c:v>1.833333333333333</c:v>
                </c:pt>
                <c:pt idx="10">
                  <c:v>1.0</c:v>
                </c:pt>
                <c:pt idx="11">
                  <c:v>1.333333333333333</c:v>
                </c:pt>
                <c:pt idx="12">
                  <c:v>1.5</c:v>
                </c:pt>
                <c:pt idx="13">
                  <c:v>0.833333333333333</c:v>
                </c:pt>
                <c:pt idx="14">
                  <c:v>1.333333333333333</c:v>
                </c:pt>
              </c:numCache>
            </c:numRef>
          </c:val>
        </c:ser>
        <c:marker val="1"/>
        <c:axId val="334309416"/>
        <c:axId val="334312744"/>
      </c:lineChart>
      <c:catAx>
        <c:axId val="334309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312744"/>
        <c:crosses val="autoZero"/>
        <c:auto val="1"/>
        <c:lblAlgn val="ctr"/>
        <c:lblOffset val="100"/>
      </c:catAx>
      <c:valAx>
        <c:axId val="33431274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309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plus>
            <c:min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2003'!$C$4</c:f>
              <c:numCache>
                <c:formatCode>#,##0.#####</c:formatCode>
                <c:ptCount val="1"/>
                <c:pt idx="0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/>
          </c:spPr>
          <c:errBars>
            <c:errBarType val="both"/>
            <c:errValType val="cust"/>
            <c:plus>
              <c:numRef>
                <c:f>'Biomass 2003'!$E$5</c:f>
                <c:numCache>
                  <c:formatCode>General</c:formatCode>
                  <c:ptCount val="1"/>
                  <c:pt idx="0">
                    <c:v>39.86981545111621</c:v>
                  </c:pt>
                </c:numCache>
              </c:numRef>
            </c:plus>
            <c:minus>
              <c:numRef>
                <c:f>'Biomass 2003'!$E$5</c:f>
                <c:numCache>
                  <c:formatCode>General</c:formatCode>
                  <c:ptCount val="1"/>
                  <c:pt idx="0">
                    <c:v>39.86981545111621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2003'!$C$5</c:f>
              <c:numCache>
                <c:formatCode>#,##0.#####</c:formatCode>
                <c:ptCount val="1"/>
                <c:pt idx="0">
                  <c:v>157.6706825396825</c:v>
                </c:pt>
              </c:numCache>
            </c:numRef>
          </c:val>
        </c:ser>
        <c:axId val="333771256"/>
        <c:axId val="333774664"/>
      </c:barChart>
      <c:catAx>
        <c:axId val="333771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774664"/>
        <c:crosses val="autoZero"/>
        <c:lblAlgn val="ctr"/>
        <c:lblOffset val="100"/>
      </c:catAx>
      <c:valAx>
        <c:axId val="333774664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771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plus>
            <c:min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2003'!$C$4</c:f>
              <c:numCache>
                <c:formatCode>#,##0.#####</c:formatCode>
                <c:ptCount val="1"/>
                <c:pt idx="0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/>
          </c:spPr>
          <c:errBars>
            <c:errBarType val="both"/>
            <c:errValType val="cust"/>
            <c:plus>
              <c:numRef>
                <c:f>'Biomass 2003'!$E$5</c:f>
                <c:numCache>
                  <c:formatCode>General</c:formatCode>
                  <c:ptCount val="1"/>
                  <c:pt idx="0">
                    <c:v>39.86981545111621</c:v>
                  </c:pt>
                </c:numCache>
              </c:numRef>
            </c:plus>
            <c:minus>
              <c:numRef>
                <c:f>'Biomass 2003'!$E$5</c:f>
                <c:numCache>
                  <c:formatCode>General</c:formatCode>
                  <c:ptCount val="1"/>
                  <c:pt idx="0">
                    <c:v>39.86981545111621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2003'!$C$5</c:f>
              <c:numCache>
                <c:formatCode>#,##0.#####</c:formatCode>
                <c:ptCount val="1"/>
                <c:pt idx="0">
                  <c:v>157.6706825396825</c:v>
                </c:pt>
              </c:numCache>
            </c:numRef>
          </c:val>
        </c:ser>
        <c:axId val="333824376"/>
        <c:axId val="333827784"/>
      </c:barChart>
      <c:catAx>
        <c:axId val="333824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827784"/>
        <c:crosses val="autoZero"/>
        <c:lblAlgn val="ctr"/>
        <c:lblOffset val="100"/>
      </c:catAx>
      <c:valAx>
        <c:axId val="333827784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824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plus>
            <c:minus>
              <c:numRef>
                <c:f>'Biomass 2003'!$E$4</c:f>
                <c:numCache>
                  <c:formatCode>General</c:formatCode>
                  <c:ptCount val="1"/>
                  <c:pt idx="0">
                    <c:v>3.855261191037603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2003'!$C$4</c:f>
              <c:numCache>
                <c:formatCode>#,##0.#####</c:formatCode>
                <c:ptCount val="1"/>
                <c:pt idx="0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2003'!$E$5</c:f>
                <c:numCache>
                  <c:formatCode>General</c:formatCode>
                  <c:ptCount val="1"/>
                  <c:pt idx="0">
                    <c:v>39.8698154511162</c:v>
                  </c:pt>
                </c:numCache>
              </c:numRef>
            </c:plus>
            <c:minus>
              <c:numRef>
                <c:f>'Biomass 2003'!$E$5</c:f>
                <c:numCache>
                  <c:formatCode>General</c:formatCode>
                  <c:ptCount val="1"/>
                  <c:pt idx="0">
                    <c:v>39.8698154511162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2003'!$C$5</c:f>
              <c:numCache>
                <c:formatCode>#,##0.#####</c:formatCode>
                <c:ptCount val="1"/>
                <c:pt idx="0">
                  <c:v>157.6706825396825</c:v>
                </c:pt>
              </c:numCache>
            </c:numRef>
          </c:val>
        </c:ser>
        <c:axId val="333870648"/>
        <c:axId val="333874056"/>
      </c:barChart>
      <c:catAx>
        <c:axId val="333870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874056"/>
        <c:crosses val="autoZero"/>
        <c:lblAlgn val="ctr"/>
        <c:lblOffset val="100"/>
      </c:catAx>
      <c:valAx>
        <c:axId val="333874056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870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'Richness 2003'!$J$4</c:f>
                <c:numCache>
                  <c:formatCode>General</c:formatCode>
                  <c:ptCount val="1"/>
                  <c:pt idx="0">
                    <c:v>0.428174419288838</c:v>
                  </c:pt>
                </c:numCache>
              </c:numRef>
            </c:plus>
            <c:minus>
              <c:numRef>
                <c:f>'Richness 2003'!$J$4</c:f>
                <c:numCache>
                  <c:formatCode>General</c:formatCode>
                  <c:ptCount val="1"/>
                  <c:pt idx="0">
                    <c:v>0.428174419288838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'Richness 2003'!$H$4</c:f>
              <c:numCache>
                <c:formatCode>#,##0.#####</c:formatCode>
                <c:ptCount val="1"/>
                <c:pt idx="0">
                  <c:v>2.5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'Richness 2003'!$J$5</c:f>
                <c:numCache>
                  <c:formatCode>General</c:formatCode>
                  <c:ptCount val="1"/>
                  <c:pt idx="0">
                    <c:v>0.333333333333333</c:v>
                  </c:pt>
                </c:numCache>
              </c:numRef>
            </c:plus>
            <c:minus>
              <c:numRef>
                <c:f>'Richness 2003'!$J$5</c:f>
                <c:numCache>
                  <c:formatCode>General</c:formatCode>
                  <c:ptCount val="1"/>
                  <c:pt idx="0">
                    <c:v>0.333333333333333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'Richness 2003'!$H$5</c:f>
              <c:numCache>
                <c:formatCode>#,##0.#####</c:formatCode>
                <c:ptCount val="1"/>
                <c:pt idx="0">
                  <c:v>2.333333333333333</c:v>
                </c:pt>
              </c:numCache>
            </c:numRef>
          </c:val>
        </c:ser>
        <c:axId val="333971304"/>
        <c:axId val="333974712"/>
      </c:barChart>
      <c:catAx>
        <c:axId val="333971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974712"/>
        <c:crosses val="autoZero"/>
        <c:auto val="1"/>
        <c:lblAlgn val="ctr"/>
        <c:lblOffset val="100"/>
      </c:catAx>
      <c:valAx>
        <c:axId val="333974712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39713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'Richness 2003'!$O$4</c:f>
                <c:numCache>
                  <c:formatCode>General</c:formatCode>
                  <c:ptCount val="1"/>
                  <c:pt idx="0">
                    <c:v>0.494413232473044</c:v>
                  </c:pt>
                </c:numCache>
              </c:numRef>
            </c:plus>
            <c:minus>
              <c:numRef>
                <c:f>'Richness 2003'!$O$4</c:f>
                <c:numCache>
                  <c:formatCode>General</c:formatCode>
                  <c:ptCount val="1"/>
                  <c:pt idx="0">
                    <c:v>0.494413232473044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'Richness 2003'!$M$4</c:f>
              <c:numCache>
                <c:formatCode>#,##0.#####</c:formatCode>
                <c:ptCount val="1"/>
                <c:pt idx="0">
                  <c:v>2.666666666666666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'Richness 2003'!$O$5</c:f>
                <c:numCache>
                  <c:formatCode>General</c:formatCode>
                  <c:ptCount val="1"/>
                  <c:pt idx="0">
                    <c:v>0.421637021355784</c:v>
                  </c:pt>
                </c:numCache>
              </c:numRef>
            </c:plus>
            <c:minus>
              <c:numRef>
                <c:f>'Richness 2003'!$O$5</c:f>
                <c:numCache>
                  <c:formatCode>General</c:formatCode>
                  <c:ptCount val="1"/>
                  <c:pt idx="0">
                    <c:v>0.421637021355784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'Richness 2003'!$M$5</c:f>
              <c:numCache>
                <c:formatCode>#,##0.#####</c:formatCode>
                <c:ptCount val="1"/>
                <c:pt idx="0">
                  <c:v>1.333333333333333</c:v>
                </c:pt>
              </c:numCache>
            </c:numRef>
          </c:val>
        </c:ser>
        <c:axId val="334007224"/>
        <c:axId val="334010632"/>
      </c:barChart>
      <c:catAx>
        <c:axId val="334007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10632"/>
        <c:crosses val="autoZero"/>
        <c:auto val="1"/>
        <c:lblAlgn val="ctr"/>
        <c:lblOffset val="100"/>
      </c:catAx>
      <c:valAx>
        <c:axId val="334010632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07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2003'!$J$4</c:f>
                <c:numCache>
                  <c:formatCode>General</c:formatCode>
                  <c:ptCount val="1"/>
                  <c:pt idx="0">
                    <c:v>3.990674741924394</c:v>
                  </c:pt>
                </c:numCache>
              </c:numRef>
            </c:plus>
            <c:minus>
              <c:numRef>
                <c:f>'Biomass 2003'!$J$4</c:f>
                <c:numCache>
                  <c:formatCode>General</c:formatCode>
                  <c:ptCount val="1"/>
                  <c:pt idx="0">
                    <c:v>3.990674741924394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2003'!$H$4</c:f>
              <c:numCache>
                <c:formatCode>#,##0.#####</c:formatCode>
                <c:ptCount val="1"/>
                <c:pt idx="0">
                  <c:v>16.04625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2003'!$J$5</c:f>
                <c:numCache>
                  <c:formatCode>General</c:formatCode>
                  <c:ptCount val="1"/>
                  <c:pt idx="0">
                    <c:v>14.34049674314937</c:v>
                  </c:pt>
                </c:numCache>
              </c:numRef>
            </c:plus>
            <c:minus>
              <c:numRef>
                <c:f>'Biomass 2003'!$J$5</c:f>
                <c:numCache>
                  <c:formatCode>General</c:formatCode>
                  <c:ptCount val="1"/>
                  <c:pt idx="0">
                    <c:v>14.34049674314937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2003'!$H$5</c:f>
              <c:numCache>
                <c:formatCode>#,##0.#####</c:formatCode>
                <c:ptCount val="1"/>
                <c:pt idx="0">
                  <c:v>22.19791666666667</c:v>
                </c:pt>
              </c:numCache>
            </c:numRef>
          </c:val>
        </c:ser>
        <c:axId val="334043352"/>
        <c:axId val="334046760"/>
      </c:barChart>
      <c:catAx>
        <c:axId val="3340433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46760"/>
        <c:crosses val="autoZero"/>
        <c:lblAlgn val="ctr"/>
        <c:lblOffset val="100"/>
      </c:catAx>
      <c:valAx>
        <c:axId val="334046760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34043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76025809273841"/>
          <c:y val="0.0509259259259259"/>
          <c:w val="0.78234186351706"/>
          <c:h val="0.799648950131234"/>
        </c:manualLayout>
      </c:layout>
      <c:barChart>
        <c:barDir val="col"/>
        <c:grouping val="clustered"/>
        <c:ser>
          <c:idx val="0"/>
          <c:order val="0"/>
          <c:tx>
            <c:v>N-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2003'!$O$4</c:f>
                <c:numCache>
                  <c:formatCode>General</c:formatCode>
                  <c:ptCount val="1"/>
                  <c:pt idx="0">
                    <c:v>8.910565695114112</c:v>
                  </c:pt>
                </c:numCache>
              </c:numRef>
            </c:plus>
            <c:minus>
              <c:numRef>
                <c:f>'Biomass 2003'!$O$4</c:f>
                <c:numCache>
                  <c:formatCode>General</c:formatCode>
                  <c:ptCount val="1"/>
                  <c:pt idx="0">
                    <c:v>8.910565695114112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2003'!$M$4</c:f>
              <c:numCache>
                <c:formatCode>#,##0.#####</c:formatCode>
                <c:ptCount val="1"/>
                <c:pt idx="0">
                  <c:v>15.76208333333333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rrBars>
            <c:errBarType val="both"/>
            <c:errValType val="cust"/>
            <c:plus>
              <c:numRef>
                <c:f>'Biomass 2003'!$O$5</c:f>
                <c:numCache>
                  <c:formatCode>General</c:formatCode>
                  <c:ptCount val="1"/>
                  <c:pt idx="0">
                    <c:v>5.131239738113976</c:v>
                  </c:pt>
                </c:numCache>
              </c:numRef>
            </c:plus>
            <c:minus>
              <c:numRef>
                <c:f>'Biomass 2003'!$O$5</c:f>
                <c:numCache>
                  <c:formatCode>General</c:formatCode>
                  <c:ptCount val="1"/>
                  <c:pt idx="0">
                    <c:v>5.131239738113976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'Biomass 2003'!$M$5</c:f>
              <c:numCache>
                <c:formatCode>#,##0.#####</c:formatCode>
                <c:ptCount val="1"/>
                <c:pt idx="0">
                  <c:v>5.652499999999996</c:v>
                </c:pt>
              </c:numCache>
            </c:numRef>
          </c:val>
        </c:ser>
        <c:axId val="327620344"/>
        <c:axId val="327623640"/>
      </c:barChart>
      <c:catAx>
        <c:axId val="327620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623640"/>
        <c:crosses val="autoZero"/>
        <c:lblAlgn val="ctr"/>
        <c:lblOffset val="100"/>
      </c:catAx>
      <c:valAx>
        <c:axId val="327623640"/>
        <c:scaling>
          <c:orientation val="minMax"/>
        </c:scaling>
        <c:axPos val="l"/>
        <c:numFmt formatCode="#,##0.#####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620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v>N-</c:v>
          </c:tx>
          <c:spPr>
            <a:ln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'Macintosh HD:Users:tomomisuwa:Documents:GK-12:Workshop FEB 2012:[LTER T7 Data for GK-12 2.25.2012.xlsx]GraphRichness'!$A$2:$A$16</c:f>
              <c:numCache>
                <c:formatCode>General</c:formatCode>
                <c:ptCount val="15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</c:numCache>
            </c:numRef>
          </c:cat>
          <c:val>
            <c:numRef>
              <c:f>'Macintosh HD:Users:tomomisuwa:Documents:GK-12:Workshop FEB 2012:[LTER T7 Data for GK-12 2.25.2012.xlsx]GraphBiomass'!$B$2:$B$16</c:f>
              <c:numCache>
                <c:formatCode>General</c:formatCode>
                <c:ptCount val="15"/>
                <c:pt idx="0">
                  <c:v>75.76013888888885</c:v>
                </c:pt>
                <c:pt idx="1">
                  <c:v>100.277215606432</c:v>
                </c:pt>
                <c:pt idx="2">
                  <c:v>53.80601851820834</c:v>
                </c:pt>
                <c:pt idx="3">
                  <c:v>20.29327838827838</c:v>
                </c:pt>
                <c:pt idx="4">
                  <c:v>32.57051388888888</c:v>
                </c:pt>
                <c:pt idx="5">
                  <c:v>59.93549074074074</c:v>
                </c:pt>
                <c:pt idx="6">
                  <c:v>30.72548473748474</c:v>
                </c:pt>
                <c:pt idx="7">
                  <c:v>20.34724747474747</c:v>
                </c:pt>
                <c:pt idx="8">
                  <c:v>30.68777326839827</c:v>
                </c:pt>
                <c:pt idx="9">
                  <c:v>22.6494289044289</c:v>
                </c:pt>
                <c:pt idx="10">
                  <c:v>31.5599074074074</c:v>
                </c:pt>
                <c:pt idx="11">
                  <c:v>25.2596463351463</c:v>
                </c:pt>
                <c:pt idx="12">
                  <c:v>45.83562545787544</c:v>
                </c:pt>
                <c:pt idx="13">
                  <c:v>43.7703789173789</c:v>
                </c:pt>
                <c:pt idx="14">
                  <c:v>37.65403541828542</c:v>
                </c:pt>
              </c:numCache>
            </c:numRef>
          </c:val>
        </c:ser>
        <c:ser>
          <c:idx val="1"/>
          <c:order val="1"/>
          <c:tx>
            <c:v>N+</c:v>
          </c:tx>
          <c:spPr>
            <a:ln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val>
            <c:numRef>
              <c:f>'Macintosh HD:Users:tomomisuwa:Documents:GK-12:Workshop FEB 2012:[LTER T7 Data for GK-12 2.25.2012.xlsx]GraphBiomass'!$D$2:$D$16</c:f>
              <c:numCache>
                <c:formatCode>General</c:formatCode>
                <c:ptCount val="15"/>
                <c:pt idx="0">
                  <c:v>161.6229166666667</c:v>
                </c:pt>
                <c:pt idx="1">
                  <c:v>95.28174933775885</c:v>
                </c:pt>
                <c:pt idx="2">
                  <c:v>78.25400792660238</c:v>
                </c:pt>
                <c:pt idx="3">
                  <c:v>37.91940476190477</c:v>
                </c:pt>
                <c:pt idx="4">
                  <c:v>85.2522678987679</c:v>
                </c:pt>
                <c:pt idx="5">
                  <c:v>140.8545720899471</c:v>
                </c:pt>
                <c:pt idx="6">
                  <c:v>47.23381928256927</c:v>
                </c:pt>
                <c:pt idx="7">
                  <c:v>59.96116666666659</c:v>
                </c:pt>
                <c:pt idx="8">
                  <c:v>40.4212097902098</c:v>
                </c:pt>
                <c:pt idx="9">
                  <c:v>39.7022113095238</c:v>
                </c:pt>
                <c:pt idx="10">
                  <c:v>44.4937724867725</c:v>
                </c:pt>
                <c:pt idx="11">
                  <c:v>42.32097601010101</c:v>
                </c:pt>
                <c:pt idx="12">
                  <c:v>64.21982605820106</c:v>
                </c:pt>
                <c:pt idx="13">
                  <c:v>54.86223484848486</c:v>
                </c:pt>
                <c:pt idx="14">
                  <c:v>157.6706825396825</c:v>
                </c:pt>
              </c:numCache>
            </c:numRef>
          </c:val>
        </c:ser>
        <c:marker val="1"/>
        <c:axId val="327603864"/>
        <c:axId val="327609048"/>
      </c:lineChart>
      <c:catAx>
        <c:axId val="327603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609048"/>
        <c:crosses val="autoZero"/>
        <c:auto val="1"/>
        <c:lblAlgn val="ctr"/>
        <c:lblOffset val="100"/>
      </c:catAx>
      <c:valAx>
        <c:axId val="3276090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27603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6182-197E-3846-BFCD-030607644D95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8765-3FC7-6C49-B8AD-4B398961D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ton of evidence that supports</a:t>
            </a:r>
            <a:r>
              <a:rPr lang="en-US" baseline="0" dirty="0" smtClean="0"/>
              <a:t> that by adding fertilizer, plants grow larger and are more productive. Why we apply fertilizers to crops. This might sound like a really simple concept so why are we adding fertilizer as one of the treatments in our BEST experiment?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</a:t>
            </a:r>
            <a:r>
              <a:rPr lang="en-US" baseline="0" dirty="0" smtClean="0"/>
              <a:t>y, productivity, coexistence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am</a:t>
            </a:r>
            <a:r>
              <a:rPr lang="en-US" baseline="0" dirty="0" smtClean="0"/>
              <a:t> I plotting here?</a:t>
            </a:r>
          </a:p>
          <a:p>
            <a:r>
              <a:rPr lang="en-US" baseline="0" dirty="0" smtClean="0"/>
              <a:t>-average</a:t>
            </a:r>
          </a:p>
          <a:p>
            <a:r>
              <a:rPr lang="en-US" baseline="0" dirty="0" smtClean="0"/>
              <a:t>-Standard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BC56-84DE-7D4C-AB4F-EBFA60841D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t</a:t>
            </a:r>
            <a:r>
              <a:rPr lang="en-US" smtClean="0"/>
              <a:t>-test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E.g. </a:t>
            </a:r>
            <a:r>
              <a:rPr lang="en-US" sz="1200" dirty="0" err="1" smtClean="0"/>
              <a:t>p</a:t>
            </a:r>
            <a:r>
              <a:rPr lang="en-US" sz="1200" dirty="0" smtClean="0"/>
              <a:t>=0.013 If we repeat this experiment 100 times, 1/100 times would we expect to see a difference </a:t>
            </a:r>
            <a:r>
              <a:rPr lang="en-US" sz="1200" b="1" dirty="0" smtClean="0"/>
              <a:t>by chance</a:t>
            </a:r>
            <a:r>
              <a:rPr lang="en-US" sz="1200" dirty="0" smtClean="0"/>
              <a:t>. 99 times, we’ll find the answer accurately  (i.e. confidence).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BC56-84DE-7D4C-AB4F-EBFA60841D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can we address this question?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BC56-84DE-7D4C-AB4F-EBFA60841D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8765-3FC7-6C49-B8AD-4B398961D18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03E1A60-969E-7246-A851-97A4AFDF4090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873FB7-2E01-0F4A-BF39-3BFAC045F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7491"/>
            <a:ext cx="7342188" cy="19240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to do with </a:t>
            </a:r>
            <a:br>
              <a:rPr lang="en-US" dirty="0" smtClean="0"/>
            </a:br>
            <a:r>
              <a:rPr lang="en-US" dirty="0" smtClean="0"/>
              <a:t>all our data?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89457"/>
            <a:ext cx="7342188" cy="1023725"/>
          </a:xfrm>
        </p:spPr>
        <p:txBody>
          <a:bodyPr>
            <a:normAutofit/>
          </a:bodyPr>
          <a:lstStyle/>
          <a:p>
            <a:r>
              <a:rPr lang="en-US" dirty="0" smtClean="0"/>
              <a:t>Tomomi Suwa and Liz Schultheis</a:t>
            </a:r>
          </a:p>
          <a:p>
            <a:r>
              <a:rPr lang="en-US" dirty="0" smtClean="0"/>
              <a:t>GK-12 Workshop Session</a:t>
            </a:r>
            <a:endParaRPr lang="en-US" dirty="0"/>
          </a:p>
        </p:txBody>
      </p:sp>
      <p:pic>
        <p:nvPicPr>
          <p:cNvPr id="7" name="Picture 6" descr="STB_3721.JPG"/>
          <p:cNvPicPr>
            <a:picLocks noChangeAspect="1"/>
          </p:cNvPicPr>
          <p:nvPr/>
        </p:nvPicPr>
        <p:blipFill>
          <a:blip r:embed="rId2"/>
          <a:srcRect t="7464" b="37654"/>
          <a:stretch>
            <a:fillRect/>
          </a:stretch>
        </p:blipFill>
        <p:spPr>
          <a:xfrm>
            <a:off x="549729" y="3061518"/>
            <a:ext cx="8037431" cy="330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06" y="244158"/>
            <a:ext cx="6918773" cy="1339850"/>
          </a:xfrm>
        </p:spPr>
        <p:txBody>
          <a:bodyPr/>
          <a:lstStyle/>
          <a:p>
            <a:r>
              <a:rPr lang="en-US" dirty="0" smtClean="0"/>
              <a:t>Our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876" y="1838911"/>
            <a:ext cx="6577803" cy="422661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does nutrient addition affect diversity and productivity?</a:t>
            </a:r>
          </a:p>
          <a:p>
            <a:r>
              <a:rPr lang="en-US" sz="3200" dirty="0" smtClean="0"/>
              <a:t>Does nutrient addition affect diversity and productivity of groups of plants in different ways?</a:t>
            </a:r>
          </a:p>
          <a:p>
            <a:pPr lvl="3"/>
            <a:r>
              <a:rPr lang="en-US" sz="2800" dirty="0" smtClean="0"/>
              <a:t>Grasses</a:t>
            </a:r>
          </a:p>
          <a:p>
            <a:pPr lvl="3"/>
            <a:r>
              <a:rPr lang="en-US" sz="2800" dirty="0" smtClean="0"/>
              <a:t>Legumes</a:t>
            </a:r>
          </a:p>
          <a:p>
            <a:pPr lvl="3"/>
            <a:r>
              <a:rPr lang="en-US" sz="2800" dirty="0" smtClean="0"/>
              <a:t>Forbs</a:t>
            </a:r>
          </a:p>
        </p:txBody>
      </p:sp>
      <p:pic>
        <p:nvPicPr>
          <p:cNvPr id="4" name="Picture 3" descr="Screen Shot 2012-02-27 at 11.38.22 AM.png"/>
          <p:cNvPicPr>
            <a:picLocks noChangeAspect="1"/>
          </p:cNvPicPr>
          <p:nvPr/>
        </p:nvPicPr>
        <p:blipFill>
          <a:blip r:embed="rId3"/>
          <a:srcRect l="18392" r="47679"/>
          <a:stretch>
            <a:fillRect/>
          </a:stretch>
        </p:blipFill>
        <p:spPr>
          <a:xfrm>
            <a:off x="261311" y="244159"/>
            <a:ext cx="1615596" cy="635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7 at 11.35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7"/>
            <a:ext cx="5478344" cy="685129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7786" y="947892"/>
            <a:ext cx="4738303" cy="5612259"/>
            <a:chOff x="417786" y="947892"/>
            <a:chExt cx="4738303" cy="5612259"/>
          </a:xfrm>
        </p:grpSpPr>
        <p:sp>
          <p:nvSpPr>
            <p:cNvPr id="4" name="Rectangle 3"/>
            <p:cNvSpPr/>
            <p:nvPr/>
          </p:nvSpPr>
          <p:spPr>
            <a:xfrm>
              <a:off x="3980803" y="947892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06268" y="2351510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80803" y="3071908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87402" y="5119355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50779" y="5839753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7786" y="4398957"/>
              <a:ext cx="568687" cy="7203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5700" y="265410"/>
            <a:ext cx="8358936" cy="6256088"/>
            <a:chOff x="455700" y="265410"/>
            <a:chExt cx="8358936" cy="6256088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5478344" y="265410"/>
              <a:ext cx="3336292" cy="6256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Experimental 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 of schoolyard plots parallels the T7 treatment at the KBS LTER.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Successional fields with a diversity of grass, legume, and forb species.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Nitrogen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fertilizer addition treatment.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9466" y="947892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4180" y="2351510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8715" y="3071908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5700" y="4398957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4272" y="5119355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88693" y="5839753"/>
              <a:ext cx="473905" cy="284368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7 at 11.38.22 AM.png"/>
          <p:cNvPicPr>
            <a:picLocks noChangeAspect="1"/>
          </p:cNvPicPr>
          <p:nvPr/>
        </p:nvPicPr>
        <p:blipFill>
          <a:blip r:embed="rId2"/>
          <a:srcRect t="33439" b="25804"/>
          <a:stretch>
            <a:fillRect/>
          </a:stretch>
        </p:blipFill>
        <p:spPr>
          <a:xfrm>
            <a:off x="333046" y="3652964"/>
            <a:ext cx="4826000" cy="2624282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3" name="Picture 2" descr="Screen Shot 2012-02-27 at 11.37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85" y="3031687"/>
            <a:ext cx="4895727" cy="3245559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2" name="Picture 1" descr="Screen Shot 2012-02-27 at 11.36.3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46" y="314594"/>
            <a:ext cx="4462873" cy="3338370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52787" y="390426"/>
            <a:ext cx="400109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year collect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subset of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biomass to determine plant productivity.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diversity of species.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4" y="244158"/>
            <a:ext cx="8585676" cy="133985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are the equivalent treatments in the BEST plots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dirty="0" smtClean="0"/>
              <a:t>How does fertilization affect diversity/</a:t>
            </a:r>
            <a:r>
              <a:rPr lang="en-US" sz="2400" dirty="0" smtClean="0"/>
              <a:t>productivity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7367"/>
          <a:stretch>
            <a:fillRect/>
          </a:stretch>
        </p:blipFill>
        <p:spPr>
          <a:xfrm>
            <a:off x="1183539" y="11573634"/>
            <a:ext cx="7324141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7367"/>
          <a:stretch>
            <a:fillRect/>
          </a:stretch>
        </p:blipFill>
        <p:spPr>
          <a:xfrm>
            <a:off x="1335939" y="11726034"/>
            <a:ext cx="7324141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7367"/>
          <a:stretch>
            <a:fillRect/>
          </a:stretch>
        </p:blipFill>
        <p:spPr>
          <a:xfrm>
            <a:off x="1488339" y="11878434"/>
            <a:ext cx="7324141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0061"/>
          <a:stretch>
            <a:fillRect/>
          </a:stretch>
        </p:blipFill>
        <p:spPr>
          <a:xfrm>
            <a:off x="530774" y="1926418"/>
            <a:ext cx="8091394" cy="40294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05607" y="1964333"/>
            <a:ext cx="3902073" cy="3991500"/>
            <a:chOff x="4605607" y="1964333"/>
            <a:chExt cx="3902073" cy="3991500"/>
          </a:xfrm>
        </p:grpSpPr>
        <p:sp>
          <p:nvSpPr>
            <p:cNvPr id="8" name="Rectangle 7"/>
            <p:cNvSpPr/>
            <p:nvPr/>
          </p:nvSpPr>
          <p:spPr>
            <a:xfrm>
              <a:off x="4605607" y="1964333"/>
              <a:ext cx="1963192" cy="1997855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44488" y="3957978"/>
              <a:ext cx="1963192" cy="1997855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81432" y="2142234"/>
            <a:ext cx="1825144" cy="1550331"/>
          </a:xfrm>
          <a:prstGeom prst="rect">
            <a:avLst/>
          </a:prstGeom>
          <a:solidFill>
            <a:srgbClr val="FFFF00">
              <a:alpha val="35000"/>
            </a:srgbClr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LTER Data</a:t>
            </a:r>
            <a:r>
              <a:rPr lang="en-US" dirty="0" smtClean="0"/>
              <a:t>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5 sheets</a:t>
            </a:r>
          </a:p>
          <a:p>
            <a:pPr lvl="2"/>
            <a:r>
              <a:rPr lang="en-US" sz="2800" dirty="0" smtClean="0"/>
              <a:t>Raw data</a:t>
            </a:r>
          </a:p>
          <a:p>
            <a:pPr lvl="2"/>
            <a:r>
              <a:rPr lang="en-US" sz="2800" dirty="0" smtClean="0"/>
              <a:t>Richness 2003 Data</a:t>
            </a:r>
          </a:p>
          <a:p>
            <a:pPr lvl="2"/>
            <a:r>
              <a:rPr lang="en-US" sz="2800" dirty="0" smtClean="0"/>
              <a:t>Biomass 2003 Data</a:t>
            </a:r>
          </a:p>
          <a:p>
            <a:pPr lvl="2"/>
            <a:r>
              <a:rPr lang="en-US" sz="2800" dirty="0" smtClean="0"/>
              <a:t>Richness over time (1989-2003)</a:t>
            </a:r>
          </a:p>
          <a:p>
            <a:pPr lvl="2"/>
            <a:r>
              <a:rPr lang="en-US" sz="2800" dirty="0" smtClean="0"/>
              <a:t>Biomass over time (1989-2003) </a:t>
            </a:r>
          </a:p>
          <a:p>
            <a:pPr lvl="2">
              <a:buNone/>
            </a:pPr>
            <a:endParaRPr lang="en-US" sz="2800" dirty="0" smtClean="0"/>
          </a:p>
          <a:p>
            <a:pPr marL="0" lvl="2" indent="58738">
              <a:buNone/>
            </a:pPr>
            <a:r>
              <a:rPr lang="en-US" sz="2800" dirty="0" smtClean="0"/>
              <a:t>Go to excel spread sheets: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B_3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31" y="244158"/>
            <a:ext cx="864403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specific questions can we ask?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06" y="244158"/>
            <a:ext cx="6805036" cy="1339850"/>
          </a:xfrm>
        </p:spPr>
        <p:txBody>
          <a:bodyPr/>
          <a:lstStyle/>
          <a:p>
            <a:r>
              <a:rPr lang="en-US" dirty="0" smtClean="0"/>
              <a:t>Our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964" y="1887147"/>
            <a:ext cx="6501978" cy="446373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grasses </a:t>
            </a: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legumes </a:t>
            </a: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respond differently to N addition? </a:t>
            </a:r>
          </a:p>
          <a:p>
            <a:endParaRPr lang="en-US" dirty="0" smtClean="0"/>
          </a:p>
          <a:p>
            <a:pPr>
              <a:spcBef>
                <a:spcPts val="200"/>
              </a:spcBef>
              <a:buNone/>
            </a:pPr>
            <a:r>
              <a:rPr lang="en-US" sz="7000" dirty="0" smtClean="0"/>
              <a:t>What do you predict? </a:t>
            </a:r>
          </a:p>
          <a:p>
            <a:pPr>
              <a:spcBef>
                <a:spcPts val="200"/>
              </a:spcBef>
              <a:buNone/>
            </a:pPr>
            <a:r>
              <a:rPr lang="en-US" sz="7000" dirty="0" smtClean="0"/>
              <a:t>	-richness</a:t>
            </a:r>
          </a:p>
          <a:p>
            <a:pPr>
              <a:spcBef>
                <a:spcPts val="200"/>
              </a:spcBef>
              <a:buNone/>
            </a:pPr>
            <a:r>
              <a:rPr lang="en-US" sz="7000" dirty="0" smtClean="0"/>
              <a:t>	-biomass</a:t>
            </a:r>
          </a:p>
          <a:p>
            <a:pPr>
              <a:spcBef>
                <a:spcPts val="200"/>
              </a:spcBef>
              <a:buNone/>
            </a:pPr>
            <a:endParaRPr lang="en-US" sz="7000" dirty="0" smtClean="0"/>
          </a:p>
          <a:p>
            <a:pPr>
              <a:spcBef>
                <a:spcPts val="200"/>
              </a:spcBef>
              <a:buNone/>
            </a:pPr>
            <a:r>
              <a:rPr lang="en-US" sz="7000" dirty="0" smtClean="0"/>
              <a:t>We’ll address this question as a group!</a:t>
            </a:r>
            <a:endParaRPr lang="en-US" sz="7000" dirty="0"/>
          </a:p>
        </p:txBody>
      </p:sp>
      <p:pic>
        <p:nvPicPr>
          <p:cNvPr id="4" name="Picture 3" descr="Screen Shot 2012-02-27 at 11.38.22 AM.png"/>
          <p:cNvPicPr>
            <a:picLocks noChangeAspect="1"/>
          </p:cNvPicPr>
          <p:nvPr/>
        </p:nvPicPr>
        <p:blipFill>
          <a:blip r:embed="rId2"/>
          <a:srcRect l="18392" r="47679"/>
          <a:stretch>
            <a:fillRect/>
          </a:stretch>
        </p:blipFill>
        <p:spPr>
          <a:xfrm>
            <a:off x="261311" y="244159"/>
            <a:ext cx="1615596" cy="635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008" y="1830273"/>
            <a:ext cx="6350329" cy="446373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12632" dirty="0" smtClean="0">
                <a:solidFill>
                  <a:schemeClr val="accent6">
                    <a:lumMod val="75000"/>
                  </a:schemeClr>
                </a:solidFill>
              </a:rPr>
              <a:t>Do grass and legume respond differently to N addition? </a:t>
            </a:r>
          </a:p>
          <a:p>
            <a:endParaRPr lang="en-US" dirty="0" smtClean="0"/>
          </a:p>
          <a:p>
            <a:pPr>
              <a:spcBef>
                <a:spcPts val="200"/>
              </a:spcBef>
              <a:buNone/>
            </a:pPr>
            <a:r>
              <a:rPr lang="en-US" sz="7000" dirty="0" smtClean="0"/>
              <a:t>Break into 4 groups</a:t>
            </a:r>
          </a:p>
          <a:p>
            <a:pPr marL="1143000" indent="-1143000">
              <a:spcBef>
                <a:spcPts val="200"/>
              </a:spcBef>
              <a:buFont typeface="+mj-lt"/>
              <a:buAutoNum type="arabicPeriod"/>
            </a:pPr>
            <a:r>
              <a:rPr lang="en-US" sz="7000" dirty="0" smtClean="0"/>
              <a:t>Grass Richness</a:t>
            </a:r>
          </a:p>
          <a:p>
            <a:pPr marL="1143000" indent="-1143000">
              <a:spcBef>
                <a:spcPts val="200"/>
              </a:spcBef>
              <a:buFont typeface="+mj-lt"/>
              <a:buAutoNum type="arabicPeriod"/>
            </a:pPr>
            <a:r>
              <a:rPr lang="en-US" sz="7000" dirty="0" smtClean="0"/>
              <a:t>Grass Biomass</a:t>
            </a:r>
          </a:p>
          <a:p>
            <a:pPr marL="1143000" indent="-1143000">
              <a:spcBef>
                <a:spcPts val="200"/>
              </a:spcBef>
              <a:buFont typeface="+mj-lt"/>
              <a:buAutoNum type="arabicPeriod"/>
            </a:pPr>
            <a:r>
              <a:rPr lang="en-US" sz="7000" dirty="0" smtClean="0"/>
              <a:t>Legume Richness</a:t>
            </a:r>
          </a:p>
          <a:p>
            <a:pPr marL="1143000" indent="-1143000">
              <a:spcBef>
                <a:spcPts val="200"/>
              </a:spcBef>
              <a:buFont typeface="+mj-lt"/>
              <a:buAutoNum type="arabicPeriod"/>
            </a:pPr>
            <a:r>
              <a:rPr lang="en-US" sz="7000" dirty="0" smtClean="0"/>
              <a:t>Legume Biomass</a:t>
            </a:r>
          </a:p>
          <a:p>
            <a:pPr marL="1143000" indent="-1143000">
              <a:spcBef>
                <a:spcPts val="200"/>
              </a:spcBef>
              <a:buFont typeface="+mj-lt"/>
              <a:buAutoNum type="arabicPeriod"/>
            </a:pPr>
            <a:endParaRPr lang="en-US" sz="7000" dirty="0" smtClean="0"/>
          </a:p>
          <a:p>
            <a:pPr marL="1143000" indent="-1143000">
              <a:spcBef>
                <a:spcPts val="200"/>
              </a:spcBef>
              <a:buNone/>
            </a:pPr>
            <a:r>
              <a:rPr lang="en-US" sz="7000" dirty="0" smtClean="0"/>
              <a:t>Forb Biomass</a:t>
            </a:r>
            <a:endParaRPr lang="en-US" sz="7000" dirty="0"/>
          </a:p>
        </p:txBody>
      </p:sp>
      <p:pic>
        <p:nvPicPr>
          <p:cNvPr id="4" name="Picture 3" descr="Screen Shot 2012-02-27 at 11.38.22 AM.png"/>
          <p:cNvPicPr>
            <a:picLocks noChangeAspect="1"/>
          </p:cNvPicPr>
          <p:nvPr/>
        </p:nvPicPr>
        <p:blipFill>
          <a:blip r:embed="rId2"/>
          <a:srcRect l="18392" r="47679"/>
          <a:stretch>
            <a:fillRect/>
          </a:stretch>
        </p:blipFill>
        <p:spPr>
          <a:xfrm>
            <a:off x="261311" y="244159"/>
            <a:ext cx="1615596" cy="63531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6906" y="244158"/>
            <a:ext cx="680503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Question: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189559" y="956123"/>
          <a:ext cx="4817434" cy="454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70020" y="4861550"/>
            <a:ext cx="1459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</a:p>
          <a:p>
            <a:pPr algn="ctr"/>
            <a:r>
              <a:rPr lang="en-US" dirty="0" smtClean="0"/>
              <a:t>N Addition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02689" y="4867959"/>
            <a:ext cx="14598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Addition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4140" y="291985"/>
            <a:ext cx="667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How did forbs respond to Nitrogen addition?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9839" y="2845690"/>
            <a:ext cx="290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Forb</a:t>
            </a:r>
            <a:r>
              <a:rPr lang="en-US" sz="2400" dirty="0" smtClean="0"/>
              <a:t> Biomass (</a:t>
            </a:r>
            <a:r>
              <a:rPr lang="en-US" sz="2400" dirty="0" err="1" smtClean="0"/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" name="Group 23"/>
          <p:cNvGrpSpPr/>
          <p:nvPr/>
        </p:nvGrpSpPr>
        <p:grpSpPr>
          <a:xfrm>
            <a:off x="5081208" y="1941706"/>
            <a:ext cx="2655882" cy="1105623"/>
            <a:chOff x="5081208" y="1941706"/>
            <a:chExt cx="2655882" cy="1105623"/>
          </a:xfrm>
        </p:grpSpPr>
        <p:grpSp>
          <p:nvGrpSpPr>
            <p:cNvPr id="3" name="Group 21"/>
            <p:cNvGrpSpPr/>
            <p:nvPr/>
          </p:nvGrpSpPr>
          <p:grpSpPr>
            <a:xfrm>
              <a:off x="5081208" y="1941706"/>
              <a:ext cx="2655882" cy="1105623"/>
              <a:chOff x="5081208" y="1941706"/>
              <a:chExt cx="2655882" cy="1105623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5081208" y="1941706"/>
                <a:ext cx="1352106" cy="1105623"/>
                <a:chOff x="5081208" y="1941706"/>
                <a:chExt cx="1352106" cy="1105623"/>
              </a:xfrm>
            </p:grpSpPr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5081208" y="1941706"/>
                  <a:ext cx="1352106" cy="1105623"/>
                  <a:chOff x="6172200" y="1892259"/>
                  <a:chExt cx="1145027" cy="937680"/>
                </a:xfrm>
              </p:grpSpPr>
              <p:sp>
                <p:nvSpPr>
                  <p:cNvPr id="9" name="Right Brace 9"/>
                  <p:cNvSpPr>
                    <a:spLocks/>
                  </p:cNvSpPr>
                  <p:nvPr/>
                </p:nvSpPr>
                <p:spPr bwMode="auto">
                  <a:xfrm>
                    <a:off x="6172200" y="1892259"/>
                    <a:ext cx="228600" cy="469941"/>
                  </a:xfrm>
                  <a:prstGeom prst="rightBrace">
                    <a:avLst>
                      <a:gd name="adj1" fmla="val 8333"/>
                      <a:gd name="adj2" fmla="val 50000"/>
                    </a:avLst>
                  </a:prstGeom>
                  <a:noFill/>
                  <a:ln w="3810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" name="Right Brace 10"/>
                  <p:cNvSpPr>
                    <a:spLocks/>
                  </p:cNvSpPr>
                  <p:nvPr/>
                </p:nvSpPr>
                <p:spPr bwMode="auto">
                  <a:xfrm>
                    <a:off x="6172200" y="2286000"/>
                    <a:ext cx="228600" cy="543939"/>
                  </a:xfrm>
                  <a:prstGeom prst="rightBrace">
                    <a:avLst>
                      <a:gd name="adj1" fmla="val 8333"/>
                      <a:gd name="adj2" fmla="val 50000"/>
                    </a:avLst>
                  </a:prstGeom>
                  <a:noFill/>
                  <a:ln w="3810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6627" y="1931942"/>
                    <a:ext cx="990600" cy="3915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/>
                      <a:t>SE</a:t>
                    </a:r>
                  </a:p>
                </p:txBody>
              </p:sp>
            </p:grpSp>
            <p:sp>
              <p:nvSpPr>
                <p:cNvPr id="14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5255385" y="2520470"/>
                  <a:ext cx="116975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SE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189672" y="2335883"/>
                <a:ext cx="1547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Average</a:t>
                </a:r>
                <a:endParaRPr lang="en-US" dirty="0"/>
              </a:p>
            </p:txBody>
          </p:sp>
        </p:grpSp>
        <p:sp>
          <p:nvSpPr>
            <p:cNvPr id="23" name="Straight Arrow Connector 22"/>
            <p:cNvSpPr/>
            <p:nvPr/>
          </p:nvSpPr>
          <p:spPr>
            <a:xfrm rot="10800000">
              <a:off x="5648661" y="2520470"/>
              <a:ext cx="627711" cy="1591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56" y="244158"/>
            <a:ext cx="853029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calculate Standard Error (SE):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54" y="1270176"/>
            <a:ext cx="7246146" cy="427178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-Two-step process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981075" y="2503488"/>
          <a:ext cx="3109913" cy="942975"/>
        </p:xfrm>
        <a:graphic>
          <a:graphicData uri="http://schemas.openxmlformats.org/presentationml/2006/ole">
            <p:oleObj spid="_x0000_s50178" name="Equation" r:id="rId3" imgW="1422400" imgH="431800" progId="Equation.3">
              <p:embed/>
            </p:oleObj>
          </a:graphicData>
        </a:graphic>
      </p:graphicFrame>
      <p:graphicFrame>
        <p:nvGraphicFramePr>
          <p:cNvPr id="80921" name="Object 3"/>
          <p:cNvGraphicFramePr>
            <a:graphicFrameLocks noChangeAspect="1"/>
          </p:cNvGraphicFramePr>
          <p:nvPr/>
        </p:nvGraphicFramePr>
        <p:xfrm>
          <a:off x="983454" y="3793460"/>
          <a:ext cx="1396060" cy="770240"/>
        </p:xfrm>
        <a:graphic>
          <a:graphicData uri="http://schemas.openxmlformats.org/presentationml/2006/ole">
            <p:oleObj spid="_x0000_s50179" name="Equation" r:id="rId4" imgW="736600" imgH="406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7966" y="2914712"/>
            <a:ext cx="27590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=</a:t>
            </a:r>
            <a:r>
              <a:rPr lang="en-US" sz="2000" dirty="0" err="1" smtClean="0">
                <a:solidFill>
                  <a:srgbClr val="C0504D"/>
                </a:solidFill>
              </a:rPr>
              <a:t>var</a:t>
            </a:r>
            <a:r>
              <a:rPr lang="en-US" sz="2000" dirty="0" smtClean="0">
                <a:solidFill>
                  <a:srgbClr val="C0504D"/>
                </a:solidFill>
              </a:rPr>
              <a:t> (A1:A6)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108" y="4081859"/>
            <a:ext cx="4603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=</a:t>
            </a:r>
            <a:r>
              <a:rPr lang="en-US" sz="2000" dirty="0" err="1" smtClean="0">
                <a:solidFill>
                  <a:srgbClr val="C0504D"/>
                </a:solidFill>
              </a:rPr>
              <a:t>sqrt</a:t>
            </a:r>
            <a:r>
              <a:rPr lang="en-US" sz="2000" dirty="0" smtClean="0">
                <a:solidFill>
                  <a:srgbClr val="C0504D"/>
                </a:solidFill>
              </a:rPr>
              <a:t> (var(A1:A6))/# replicates)</a:t>
            </a:r>
            <a:endParaRPr lang="en-US" sz="2000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B_3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9123" y="398113"/>
            <a:ext cx="8416555" cy="16682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Productivity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Coexistence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22" y="244158"/>
            <a:ext cx="854007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go to Excel and graph the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476" y="206242"/>
            <a:ext cx="24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year 2003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3521" y="1830462"/>
            <a:ext cx="8540071" cy="438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398075" y="1126745"/>
          <a:ext cx="4817434" cy="454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78536" y="5032172"/>
            <a:ext cx="1459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</a:p>
          <a:p>
            <a:pPr algn="ctr"/>
            <a:r>
              <a:rPr lang="en-US" dirty="0" smtClean="0"/>
              <a:t>N Addition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11205" y="5038581"/>
            <a:ext cx="14598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Addition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6346" y="291985"/>
            <a:ext cx="84432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e.g. How did forbs respond to nitrogen addition?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68355" y="3016312"/>
            <a:ext cx="290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Forb</a:t>
            </a:r>
            <a:r>
              <a:rPr lang="en-US" sz="2400" dirty="0" smtClean="0"/>
              <a:t> Biomass (</a:t>
            </a:r>
            <a:r>
              <a:rPr lang="en-US" sz="2400" dirty="0" err="1" smtClean="0"/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4" name="Line Callout 1 23"/>
          <p:cNvSpPr/>
          <p:nvPr/>
        </p:nvSpPr>
        <p:spPr>
          <a:xfrm>
            <a:off x="6171033" y="2879501"/>
            <a:ext cx="2644588" cy="1039907"/>
          </a:xfrm>
          <a:prstGeom prst="borderCallout1">
            <a:avLst>
              <a:gd name="adj1" fmla="val 50359"/>
              <a:gd name="adj2" fmla="val -988"/>
              <a:gd name="adj3" fmla="val 75143"/>
              <a:gd name="adj4" fmla="val -6149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can we tell the difference??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the data with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911"/>
            <a:ext cx="7276932" cy="4287252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Used to determine if two groups are considered different</a:t>
            </a:r>
          </a:p>
          <a:p>
            <a:pPr marL="342900" lvl="1" indent="-342900">
              <a:buFont typeface="Arial"/>
              <a:buChar char="•"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87402" y="2595519"/>
          <a:ext cx="4094540" cy="353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4475"/>
            <a:ext cx="8189848" cy="1339850"/>
          </a:xfrm>
        </p:spPr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68438"/>
            <a:ext cx="7391400" cy="45259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</a:t>
            </a:r>
            <a:r>
              <a:rPr lang="en-US" dirty="0" smtClean="0"/>
              <a:t>-value tells whether or not two groups are different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35586" y="4093369"/>
            <a:ext cx="2611462" cy="2363469"/>
            <a:chOff x="4598276" y="3658944"/>
            <a:chExt cx="4817434" cy="4720366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4598276" y="3658944"/>
            <a:ext cx="4817434" cy="4545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276872" y="7637912"/>
              <a:ext cx="1083130" cy="7376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N-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7330139" y="7641673"/>
              <a:ext cx="1238764" cy="7376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 +</a:t>
              </a:r>
              <a:endParaRPr lang="en-US" dirty="0"/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" y="2846852"/>
            <a:ext cx="8189848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38200" y="2923052"/>
            <a:ext cx="723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If </a:t>
            </a:r>
            <a:r>
              <a:rPr lang="en-US" sz="2800" dirty="0" err="1"/>
              <a:t>p</a:t>
            </a:r>
            <a:r>
              <a:rPr lang="en-US" sz="2800" dirty="0"/>
              <a:t> ≤ 0.05, two groups are different</a:t>
            </a:r>
          </a:p>
          <a:p>
            <a:r>
              <a:rPr lang="en-US" sz="2800" dirty="0"/>
              <a:t>If </a:t>
            </a:r>
            <a:r>
              <a:rPr lang="en-US" sz="2800" dirty="0" err="1"/>
              <a:t>p</a:t>
            </a:r>
            <a:r>
              <a:rPr lang="en-US" sz="2800" dirty="0"/>
              <a:t> &gt; 0.05, two groups are NOT different</a:t>
            </a:r>
          </a:p>
          <a:p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582125"/>
            <a:ext cx="224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</a:t>
            </a:r>
            <a:r>
              <a:rPr lang="en-US" sz="2800" dirty="0" err="1" smtClean="0"/>
              <a:t>p</a:t>
            </a:r>
            <a:r>
              <a:rPr lang="en-US" sz="2800" dirty="0" smtClean="0"/>
              <a:t>=0.013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07" y="244158"/>
            <a:ext cx="6994598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</a:t>
            </a:r>
            <a:r>
              <a:rPr lang="en-US" dirty="0" smtClean="0"/>
              <a:t> go to Excel to do </a:t>
            </a:r>
            <a:r>
              <a:rPr lang="en-US" dirty="0" err="1" smtClean="0"/>
              <a:t>t</a:t>
            </a:r>
            <a:r>
              <a:rPr lang="en-US" dirty="0" smtClean="0"/>
              <a:t>-test!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650" y="2133601"/>
            <a:ext cx="5496825" cy="393192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 groups: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Grass Richness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Grass Biomass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Legume Richness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Legume Biomass</a:t>
            </a:r>
          </a:p>
          <a:p>
            <a:endParaRPr lang="en-US" dirty="0"/>
          </a:p>
        </p:txBody>
      </p:sp>
      <p:pic>
        <p:nvPicPr>
          <p:cNvPr id="4" name="Picture 3" descr="Screen Shot 2012-02-27 at 11.38.22 AM.png"/>
          <p:cNvPicPr>
            <a:picLocks noChangeAspect="1"/>
          </p:cNvPicPr>
          <p:nvPr/>
        </p:nvPicPr>
        <p:blipFill>
          <a:blip r:embed="rId2"/>
          <a:srcRect l="18392" r="47679"/>
          <a:stretch>
            <a:fillRect/>
          </a:stretch>
        </p:blipFill>
        <p:spPr>
          <a:xfrm>
            <a:off x="261311" y="244159"/>
            <a:ext cx="1615596" cy="635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B_3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find?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15572" y="966779"/>
          <a:ext cx="353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106572" y="979479"/>
          <a:ext cx="353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96769"/>
            <a:ext cx="914400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Graphs: Richness and Biomass 2003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4688" y="946525"/>
            <a:ext cx="176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70829" y="888129"/>
            <a:ext cx="176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Legume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0929" y="1847924"/>
            <a:ext cx="139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Richness</a:t>
            </a: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104685" y="3485291"/>
          <a:ext cx="314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232185" y="3485291"/>
          <a:ext cx="314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111471" y="4656836"/>
            <a:ext cx="139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Biomass (</a:t>
            </a:r>
            <a:r>
              <a:rPr lang="en-US" sz="2000" dirty="0" err="1" smtClean="0"/>
              <a:t>g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B_3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43" y="244158"/>
            <a:ext cx="85871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</a:t>
            </a:r>
            <a:r>
              <a:rPr lang="en-US" dirty="0" smtClean="0"/>
              <a:t> the effect </a:t>
            </a:r>
            <a:r>
              <a:rPr lang="en-US" dirty="0" smtClean="0"/>
              <a:t>of N</a:t>
            </a:r>
            <a:r>
              <a:rPr lang="en-US" dirty="0" smtClean="0"/>
              <a:t> fertilization change </a:t>
            </a:r>
            <a:r>
              <a:rPr lang="en-US" dirty="0" smtClean="0"/>
              <a:t>over time?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dirty="0" err="1" smtClean="0"/>
              <a:t>forb</a:t>
            </a:r>
            <a:r>
              <a:rPr lang="en-US" dirty="0" smtClean="0"/>
              <a:t> biomass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67984" y="2321282"/>
          <a:ext cx="5520940" cy="34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62034" y="3854444"/>
            <a:ext cx="221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Forb</a:t>
            </a:r>
            <a:r>
              <a:rPr lang="en-US" dirty="0" smtClean="0"/>
              <a:t> biomass (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7397" y="5766709"/>
            <a:ext cx="189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effect of N change over time?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67984" y="2321282"/>
          <a:ext cx="5520940" cy="34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198" y="5861499"/>
            <a:ext cx="404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this pattern real??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62034" y="3854444"/>
            <a:ext cx="221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Forb</a:t>
            </a:r>
            <a:r>
              <a:rPr lang="en-US" dirty="0" smtClean="0"/>
              <a:t> biomass (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7397" y="5766709"/>
            <a:ext cx="189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31" y="244158"/>
            <a:ext cx="8625074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Nutrients and Productivity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99711" y="1697756"/>
            <a:ext cx="6994598" cy="4899781"/>
            <a:chOff x="1876907" y="1697756"/>
            <a:chExt cx="6994598" cy="48997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907" y="1697756"/>
              <a:ext cx="3810000" cy="2552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4780" y="3989787"/>
              <a:ext cx="3476725" cy="26075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6907" y="1697756"/>
              <a:ext cx="1432519" cy="22920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6907" y="4250456"/>
              <a:ext cx="3517873" cy="23470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rcRect l="22708"/>
            <a:stretch>
              <a:fillRect/>
            </a:stretch>
          </p:blipFill>
          <p:spPr>
            <a:xfrm>
              <a:off x="7119426" y="1697756"/>
              <a:ext cx="1752079" cy="22920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67984" y="2321282"/>
          <a:ext cx="5520940" cy="34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867616" y="4287293"/>
            <a:ext cx="1117647" cy="123518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effect of N change over time?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scatter graph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291" y="5950975"/>
            <a:ext cx="708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this pattern real??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9588" y="4861551"/>
            <a:ext cx="110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= -0.50</a:t>
            </a:r>
          </a:p>
          <a:p>
            <a:r>
              <a:rPr lang="en-US" dirty="0" smtClean="0"/>
              <a:t>P = 0.06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1410" y="4228897"/>
            <a:ext cx="17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= -0.24</a:t>
            </a:r>
          </a:p>
          <a:p>
            <a:r>
              <a:rPr lang="en-US" dirty="0" smtClean="0"/>
              <a:t>P = 0.39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83190" y="3679256"/>
            <a:ext cx="221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Forb</a:t>
            </a:r>
            <a:r>
              <a:rPr lang="en-US" dirty="0" smtClean="0"/>
              <a:t> biomass (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B_3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find?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68300" y="4032041"/>
          <a:ext cx="3972672" cy="28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340973" y="3763824"/>
          <a:ext cx="4580346" cy="30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57200" y="1650072"/>
          <a:ext cx="3883772" cy="30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Richness and Biomass 1989-2003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340972" y="1650072"/>
          <a:ext cx="4580346" cy="30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378207" y="2542795"/>
            <a:ext cx="139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Richness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78206" y="5174936"/>
            <a:ext cx="139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Biomass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74688" y="1813831"/>
            <a:ext cx="176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04115" y="1813831"/>
            <a:ext cx="176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Legume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88" y="244158"/>
            <a:ext cx="8549248" cy="133985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grasses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legumes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respond differently to N addition?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49231"/>
            <a:ext cx="7345363" cy="3931920"/>
          </a:xfrm>
        </p:spPr>
        <p:txBody>
          <a:bodyPr/>
          <a:lstStyle/>
          <a:p>
            <a:r>
              <a:rPr lang="en-US" dirty="0" smtClean="0"/>
              <a:t>How does N addition affect richness and productivity? (      or      )</a:t>
            </a:r>
          </a:p>
          <a:p>
            <a:r>
              <a:rPr lang="en-US" dirty="0" smtClean="0"/>
              <a:t>Each group fill the table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8307" y="3606010"/>
          <a:ext cx="7591110" cy="268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222"/>
                <a:gridCol w="1518222"/>
                <a:gridCol w="1518222"/>
                <a:gridCol w="1518222"/>
                <a:gridCol w="1518222"/>
              </a:tblGrid>
              <a:tr h="887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Richness 2003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Biomass 2003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Richness</a:t>
                      </a:r>
                    </a:p>
                    <a:p>
                      <a:r>
                        <a:rPr lang="en-US" sz="2400" dirty="0" smtClean="0"/>
                        <a:t>Over time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Biomass Over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</a:tr>
              <a:tr h="9225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Grass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19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Legume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3182518" y="2511598"/>
            <a:ext cx="481776" cy="1588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3907129" y="2546917"/>
            <a:ext cx="526474" cy="1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9173" y="463281"/>
            <a:ext cx="8312770" cy="615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9646" y="406409"/>
            <a:ext cx="8322295" cy="60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B_3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1" y="250136"/>
            <a:ext cx="8644030" cy="631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9144000" cy="1339850"/>
          </a:xfrm>
        </p:spPr>
        <p:txBody>
          <a:bodyPr/>
          <a:lstStyle/>
          <a:p>
            <a:r>
              <a:rPr lang="en-US" dirty="0" smtClean="0"/>
              <a:t>Comments/questions?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4447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7985" y="2218067"/>
          <a:ext cx="7687050" cy="211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410"/>
                <a:gridCol w="1537410"/>
                <a:gridCol w="1537410"/>
                <a:gridCol w="1537410"/>
                <a:gridCol w="1537410"/>
              </a:tblGrid>
              <a:tr h="1080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Richness 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Biomass 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Richness</a:t>
                      </a:r>
                    </a:p>
                    <a:p>
                      <a:r>
                        <a:rPr lang="en-US" sz="2400" b="1" dirty="0" smtClean="0"/>
                        <a:t>Over time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Biomass Over</a:t>
                      </a:r>
                      <a:r>
                        <a:rPr lang="en-US" sz="2400" b="1" baseline="0" dirty="0" smtClean="0"/>
                        <a:t> time</a:t>
                      </a:r>
                      <a:endParaRPr lang="en-US" sz="2400" b="1" dirty="0"/>
                    </a:p>
                  </a:txBody>
                  <a:tcPr/>
                </a:tc>
              </a:tr>
              <a:tr h="5125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Grass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+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</a:tr>
              <a:tr h="5125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Legume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558140"/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rgbClr val="5581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Group Richness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476" y="206242"/>
            <a:ext cx="24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year 2003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56760" y="1741834"/>
            <a:ext cx="6856804" cy="460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24343"/>
          <a:stretch>
            <a:fillRect/>
          </a:stretch>
        </p:blipFill>
        <p:spPr>
          <a:xfrm>
            <a:off x="257686" y="233024"/>
            <a:ext cx="5410220" cy="409318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7686" y="4420999"/>
            <a:ext cx="5410219" cy="230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Proteins, enzymes,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metabolic processes, part of chlorophyll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grow larger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produce more seeds and fruits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21425" r="22870"/>
          <a:stretch>
            <a:fillRect/>
          </a:stretch>
        </p:blipFill>
        <p:spPr>
          <a:xfrm>
            <a:off x="6160767" y="157192"/>
            <a:ext cx="1971445" cy="647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31" y="244158"/>
            <a:ext cx="862507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Nutrients and Productivity in Plant Functional Groups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9292" y="1838911"/>
            <a:ext cx="8132213" cy="422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plants benefit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fertilization, not all plants will benefit to the same extent.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8410"/>
          <a:stretch>
            <a:fillRect/>
          </a:stretch>
        </p:blipFill>
        <p:spPr>
          <a:xfrm>
            <a:off x="796406" y="2990531"/>
            <a:ext cx="3175000" cy="3303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5571" b="7941"/>
          <a:stretch>
            <a:fillRect/>
          </a:stretch>
        </p:blipFill>
        <p:spPr>
          <a:xfrm>
            <a:off x="4559046" y="2990531"/>
            <a:ext cx="3819598" cy="330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8" y="3147002"/>
            <a:ext cx="8606118" cy="3472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87" y="244158"/>
            <a:ext cx="8606118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Nutrients and Productivity 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600" y="1838911"/>
            <a:ext cx="8264906" cy="422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Grass species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notorious for needing high levels of nitrogen fertilizers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 quickly and are browsed commonly by insects and mammals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87" y="244158"/>
            <a:ext cx="8606118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Nutrients and Productivity in</a:t>
            </a:r>
            <a:r>
              <a:rPr lang="en-US" dirty="0" smtClean="0"/>
              <a:t> Legumes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600" y="1838911"/>
            <a:ext cx="8264906" cy="422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Legume plants have rhizobia bacteria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living in their roots, helping them fix nitrogen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71" y="2890521"/>
            <a:ext cx="3413198" cy="3186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12" y="2890521"/>
            <a:ext cx="35814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5387" y="244158"/>
            <a:ext cx="8606118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Nutrients and Productivity 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Forbs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600" y="1838911"/>
            <a:ext cx="8264906" cy="422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Forbs = broad leaved, non-woody non-grass species. Commonly found in old fields and meadows.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Forbs are a very diverse and variable group of plants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forbs have high nitrogen requirements, while other require very little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49" y="4483761"/>
            <a:ext cx="1573366" cy="210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00" y="4483761"/>
            <a:ext cx="2442377" cy="2100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45" y="4483761"/>
            <a:ext cx="2800592" cy="2100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99" y="4483761"/>
            <a:ext cx="1575333" cy="21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07" y="244158"/>
            <a:ext cx="6975640" cy="1339850"/>
          </a:xfrm>
        </p:spPr>
        <p:txBody>
          <a:bodyPr/>
          <a:lstStyle/>
          <a:p>
            <a:r>
              <a:rPr lang="en-US" dirty="0" smtClean="0"/>
              <a:t>Nutrients and Diversity</a:t>
            </a:r>
            <a:endParaRPr lang="en-US" dirty="0"/>
          </a:p>
        </p:txBody>
      </p:sp>
      <p:pic>
        <p:nvPicPr>
          <p:cNvPr id="3" name="Picture 2" descr="Screen Shot 2012-02-27 at 11.38.22 AM.png"/>
          <p:cNvPicPr>
            <a:picLocks noChangeAspect="1"/>
          </p:cNvPicPr>
          <p:nvPr/>
        </p:nvPicPr>
        <p:blipFill>
          <a:blip r:embed="rId2"/>
          <a:srcRect l="18392" r="47679"/>
          <a:stretch>
            <a:fillRect/>
          </a:stretch>
        </p:blipFill>
        <p:spPr>
          <a:xfrm>
            <a:off x="261311" y="244159"/>
            <a:ext cx="1615596" cy="635317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36832" y="1838911"/>
            <a:ext cx="6312417" cy="422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fertilization affects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different groups of plants in different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ways, what do you predict fertilization will do to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species richness (# species)?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784</TotalTime>
  <Words>891</Words>
  <Application>Microsoft Macintosh PowerPoint</Application>
  <PresentationFormat>On-screen Show (4:3)</PresentationFormat>
  <Paragraphs>178</Paragraphs>
  <Slides>38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Capital</vt:lpstr>
      <vt:lpstr>Equation</vt:lpstr>
      <vt:lpstr>Microsoft Equation</vt:lpstr>
      <vt:lpstr>What to do with  all our data?</vt:lpstr>
      <vt:lpstr>Slide 2</vt:lpstr>
      <vt:lpstr>Nutrients and Productivity</vt:lpstr>
      <vt:lpstr>Slide 4</vt:lpstr>
      <vt:lpstr>Nutrients and Productivity in Plant Functional Groups</vt:lpstr>
      <vt:lpstr>Nutrients and Productivity in  Grass</vt:lpstr>
      <vt:lpstr>Nutrients and Productivity in Legumes</vt:lpstr>
      <vt:lpstr>Nutrients and Productivity in  Forbs</vt:lpstr>
      <vt:lpstr>Nutrients and Diversity</vt:lpstr>
      <vt:lpstr>Our Questions:</vt:lpstr>
      <vt:lpstr>Slide 11</vt:lpstr>
      <vt:lpstr>Slide 12</vt:lpstr>
      <vt:lpstr>What are the equivalent treatments in the BEST plots? How does fertilization affect diversity/productivity?</vt:lpstr>
      <vt:lpstr>LTER Data Set</vt:lpstr>
      <vt:lpstr>What specific questions can we ask?</vt:lpstr>
      <vt:lpstr>Our Question:</vt:lpstr>
      <vt:lpstr>Slide 17</vt:lpstr>
      <vt:lpstr>Slide 18</vt:lpstr>
      <vt:lpstr>To calculate Standard Error (SE):</vt:lpstr>
      <vt:lpstr>Let’s go to Excel and graph the data</vt:lpstr>
      <vt:lpstr>Slide 21</vt:lpstr>
      <vt:lpstr>Analyze the data with T-test</vt:lpstr>
      <vt:lpstr>P-value</vt:lpstr>
      <vt:lpstr>Let’s go to Excel to do t-test!</vt:lpstr>
      <vt:lpstr>What did you find? </vt:lpstr>
      <vt:lpstr>Graphs: Richness and Biomass 2003</vt:lpstr>
      <vt:lpstr>Does the effect of N fertilization change over time? </vt:lpstr>
      <vt:lpstr>e.g. forb biomass</vt:lpstr>
      <vt:lpstr>Does effect of N change over time? </vt:lpstr>
      <vt:lpstr>Does effect of N change over time? </vt:lpstr>
      <vt:lpstr>What did you find?</vt:lpstr>
      <vt:lpstr>Richness and Biomass 1989-2003</vt:lpstr>
      <vt:lpstr>Do grasses and legumes respond differently to N addition? </vt:lpstr>
      <vt:lpstr>Slide 34</vt:lpstr>
      <vt:lpstr>Slide 35</vt:lpstr>
      <vt:lpstr>Comments/questions?</vt:lpstr>
      <vt:lpstr> </vt:lpstr>
      <vt:lpstr>Functional Group Richness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Schultheis</dc:creator>
  <cp:lastModifiedBy>Elizabeth Schultheis</cp:lastModifiedBy>
  <cp:revision>32</cp:revision>
  <dcterms:created xsi:type="dcterms:W3CDTF">2012-02-28T22:58:48Z</dcterms:created>
  <dcterms:modified xsi:type="dcterms:W3CDTF">2012-02-29T03:16:57Z</dcterms:modified>
</cp:coreProperties>
</file>