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364" r:id="rId3"/>
    <p:sldId id="366" r:id="rId4"/>
    <p:sldId id="354" r:id="rId5"/>
    <p:sldId id="361" r:id="rId6"/>
    <p:sldId id="355" r:id="rId7"/>
    <p:sldId id="362" r:id="rId8"/>
    <p:sldId id="353" r:id="rId9"/>
    <p:sldId id="363" r:id="rId10"/>
    <p:sldId id="357" r:id="rId11"/>
    <p:sldId id="358" r:id="rId12"/>
    <p:sldId id="359" r:id="rId13"/>
    <p:sldId id="3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68CEC9AB-8805-FB47-8B10-0F586B34AFB8}">
          <p14:sldIdLst>
            <p14:sldId id="320"/>
            <p14:sldId id="364"/>
            <p14:sldId id="366"/>
            <p14:sldId id="354"/>
            <p14:sldId id="361"/>
            <p14:sldId id="355"/>
            <p14:sldId id="362"/>
            <p14:sldId id="353"/>
            <p14:sldId id="363"/>
            <p14:sldId id="357"/>
            <p14:sldId id="358"/>
            <p14:sldId id="359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F46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mmiebennet:Documents:Schoolwork:GK-12:GK-12%20Time%20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rgbClr val="805F46"/>
              </a:solidFill>
            </c:spPr>
          </c:dPt>
          <c:dLbls>
            <c:dLbl>
              <c:idx val="1"/>
              <c:layout>
                <c:manualLayout>
                  <c:x val="-0.117909886264217"/>
                  <c:y val="-0.163825823855351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D9D9D9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rgbClr val="D9D9D9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D9D9D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Sheet2!$A$1:$A$3</c:f>
              <c:strCache>
                <c:ptCount val="3"/>
                <c:pt idx="0">
                  <c:v>Species Living in 2000</c:v>
                </c:pt>
                <c:pt idx="1">
                  <c:v>Extant</c:v>
                </c:pt>
                <c:pt idx="2">
                  <c:v>Extinct</c:v>
                </c:pt>
              </c:strCache>
            </c:strRef>
          </c:cat>
          <c:val>
            <c:numRef>
              <c:f>Sheet2!$B$1:$B$3</c:f>
              <c:numCache>
                <c:formatCode>0%</c:formatCode>
                <c:ptCount val="3"/>
                <c:pt idx="1">
                  <c:v>0.7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209EFDC-D686-B14F-A4E2-3388F505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r>
              <a:rPr lang="en-US" baseline="0" dirty="0" smtClean="0"/>
              <a:t> are different from us at the Phylum level: “</a:t>
            </a:r>
            <a:r>
              <a:rPr lang="en-US" baseline="0" dirty="0" err="1" smtClean="0"/>
              <a:t>Chordata</a:t>
            </a:r>
            <a:r>
              <a:rPr lang="en-US" baseline="0" dirty="0" smtClean="0"/>
              <a:t>” means we have a spine, and “invertebrate” means they don’t. </a:t>
            </a:r>
          </a:p>
          <a:p>
            <a:r>
              <a:rPr lang="en-US" baseline="0" dirty="0" smtClean="0"/>
              <a:t>We are differentiating the invertebrates mostly at the level of Order: think of other Mammals and how different we are from them (dogs, cats, whales, etc.) – that is the same level of difference we are looking for.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9EFDC-D686-B14F-A4E2-3388F50534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3E3B-E5DA-1A4C-82B7-F7308E9F2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BBD5A-6604-6647-B5AB-A9E2201FF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C00D-CD38-4047-8D50-EA8C2C59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4318-5A4D-0643-8FC5-AF90BFFF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A58D1-D283-FF42-9281-0A334A08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53F2-5D74-8B4B-831A-528B518DA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98CC-9EFE-A946-8C1A-7297D199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23AC-2D52-7440-9E31-5CC8225DA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BC5E-BEF8-C641-9D12-FB0D50B28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DFD-9803-3A4D-B0FF-257FA84F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D926-DBAC-4A49-9D49-EECED5B42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47E7DC-E0AF-B64E-91CE-4300A713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/>
              <a:t>What is biodiversity?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variety</a:t>
            </a:r>
            <a:r>
              <a:rPr lang="en-US" sz="2800" dirty="0" smtClean="0"/>
              <a:t> of living things in a place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536918"/>
            <a:ext cx="8915400" cy="181588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Worldwide: 2 - 30 million species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/>
              <a:t>900,000 insect species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/>
              <a:t>400,000 plant species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/>
              <a:t>10,000 bird species</a:t>
            </a:r>
          </a:p>
        </p:txBody>
      </p:sp>
      <p:pic>
        <p:nvPicPr>
          <p:cNvPr id="10" name="Picture 8" descr="DSCN0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30" y="3810000"/>
            <a:ext cx="4026099" cy="302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3810000"/>
            <a:ext cx="3657600" cy="707886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20-30 plant species per 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in North American grasslands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3581400"/>
            <a:ext cx="4038600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Where is Biodiversity?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29100"/>
            <a:ext cx="3886200" cy="26289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4267200"/>
            <a:ext cx="3657600" cy="1015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More tree species in 50 hectares than in all of North America in the Amazon</a:t>
            </a:r>
          </a:p>
        </p:txBody>
      </p:sp>
    </p:spTree>
    <p:extLst>
      <p:ext uri="{BB962C8B-B14F-4D97-AF65-F5344CB8AC3E}">
        <p14:creationId xmlns:p14="http://schemas.microsoft.com/office/powerpoint/2010/main" val="264114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1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Biodiversity Important?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 help increase ecosystem productivity</a:t>
            </a:r>
          </a:p>
          <a:p>
            <a:pPr lvl="1"/>
            <a:r>
              <a:rPr lang="en-US"/>
              <a:t>The more species you have the more completely you can use the land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resources</a:t>
            </a:r>
          </a:p>
          <a:p>
            <a:pPr lvl="1"/>
            <a:r>
              <a:rPr lang="en-US"/>
              <a:t>Certain species may help or allow other species to grow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57187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895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Biodiversity Important?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 help ecosystem stability</a:t>
            </a:r>
          </a:p>
          <a:p>
            <a:pPr lvl="1"/>
            <a:r>
              <a:rPr lang="en-US"/>
              <a:t>More resistant to invasion</a:t>
            </a:r>
          </a:p>
          <a:p>
            <a:pPr lvl="1"/>
            <a:r>
              <a:rPr lang="en-US"/>
              <a:t>More resistant to disease</a:t>
            </a:r>
          </a:p>
          <a:p>
            <a:pPr lvl="1"/>
            <a:r>
              <a:rPr lang="en-US"/>
              <a:t>More resilient toward disturbances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810000"/>
            <a:ext cx="24542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8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 Services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Food, water, energy </a:t>
            </a:r>
          </a:p>
          <a:p>
            <a:r>
              <a:rPr lang="en-US"/>
              <a:t>Purify air and water</a:t>
            </a:r>
          </a:p>
          <a:p>
            <a:r>
              <a:rPr lang="en-US"/>
              <a:t>Potential medicines</a:t>
            </a:r>
          </a:p>
          <a:p>
            <a:r>
              <a:rPr lang="en-US"/>
              <a:t>Ecotourism</a:t>
            </a:r>
          </a:p>
          <a:p>
            <a:r>
              <a:rPr lang="en-US"/>
              <a:t>Seed dispersal</a:t>
            </a:r>
          </a:p>
          <a:p>
            <a:r>
              <a:rPr lang="en-US"/>
              <a:t>Pollination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524125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9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 Services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economic value of all ecosystem services is estimated to be ~$3 trillion per year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29908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4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/>
              <a:t>Exploring Biodiversity: </a:t>
            </a:r>
          </a:p>
          <a:p>
            <a:pPr algn="ctr" eaLnBrk="1" hangingPunct="1"/>
            <a:r>
              <a:rPr lang="en-US" sz="3200" b="1" dirty="0" smtClean="0"/>
              <a:t>Bugs Galore!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89" y="1219200"/>
            <a:ext cx="40152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4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Kingdom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Phylum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Class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Order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Family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Genus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Species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53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Animalia</a:t>
            </a:r>
            <a:endParaRPr lang="en-US" sz="2400" b="1" dirty="0"/>
          </a:p>
        </p:txBody>
      </p:sp>
      <p:pic>
        <p:nvPicPr>
          <p:cNvPr id="5" name="Picture 4" descr="rbsm2_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04" y="228600"/>
            <a:ext cx="3324014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Chordata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Mammalia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743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Primate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Hominidae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4191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Homo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953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Homo sapiens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551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6095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0000"/>
                </a:solidFill>
              </a:rPr>
              <a:t>Is Biodiversity constant?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90600"/>
            <a:ext cx="8915400" cy="95410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/>
              <a:t>Worldwide: Biodiversity “Hotspots”</a:t>
            </a:r>
          </a:p>
          <a:p>
            <a:pPr marL="457200" indent="-457200" algn="ctr" eaLnBrk="1" hangingPunct="1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219"/>
            <a:ext cx="7526465" cy="50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136" y="457200"/>
            <a:ext cx="46095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0000"/>
                </a:solidFill>
              </a:rPr>
              <a:t>Is Biodiversity constant?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143000"/>
            <a:ext cx="8915400" cy="95410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Worldwide: Biodiversity “Hotspots”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95399"/>
            <a:ext cx="2514600" cy="16714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124200"/>
            <a:ext cx="8915400" cy="95410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Regionally: Land Use Differences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057400"/>
            <a:ext cx="5638800" cy="646331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“Latitudinal Diversity Gradient”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5483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" y="0"/>
            <a:ext cx="694029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-27454"/>
            <a:ext cx="2286000" cy="186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242"/>
          <a:stretch/>
        </p:blipFill>
        <p:spPr>
          <a:xfrm>
            <a:off x="6858486" y="1828800"/>
            <a:ext cx="2285514" cy="1889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28086" y="6311900"/>
            <a:ext cx="6906114" cy="54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362" y="5715000"/>
            <a:ext cx="210863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136" y="457200"/>
            <a:ext cx="46095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0000"/>
                </a:solidFill>
              </a:rPr>
              <a:t>Is Biodiversity constant?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04" y="5562600"/>
            <a:ext cx="9144000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/>
              <a:t>Biodiversity is declining!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778" y="6214646"/>
            <a:ext cx="9144000" cy="338554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30% of species extinct by 2050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143000"/>
            <a:ext cx="8915400" cy="95410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Worldwide: Biodiversity “Hotspots”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95399"/>
            <a:ext cx="2514600" cy="167143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124200"/>
            <a:ext cx="8915400" cy="95410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Regionally: Land Use Differences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352800"/>
            <a:ext cx="1938833" cy="191584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057400"/>
            <a:ext cx="5638800" cy="646331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“Latitudinal Diversity Gradient”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1800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4114800"/>
            <a:ext cx="5638800" cy="646331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Habitat destruction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1742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348443"/>
              </p:ext>
            </p:extLst>
          </p:nvPr>
        </p:nvGraphicFramePr>
        <p:xfrm>
          <a:off x="3200400" y="2743200"/>
          <a:ext cx="594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9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HIPPO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habitat destruction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invasive species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ollution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human </a:t>
            </a:r>
            <a:r>
              <a:rPr lang="en-US" sz="2400" dirty="0"/>
              <a:t>over </a:t>
            </a:r>
            <a:r>
              <a:rPr lang="en-US" sz="2400" dirty="0" smtClean="0"/>
              <a:t>population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over</a:t>
            </a:r>
            <a:r>
              <a:rPr lang="en-US" sz="2400" dirty="0"/>
              <a:t>-harvesting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3733800" cy="248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011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/>
              <a:t>Exploring Biodiversity: </a:t>
            </a:r>
          </a:p>
          <a:p>
            <a:pPr algn="ctr" eaLnBrk="1" hangingPunct="1"/>
            <a:r>
              <a:rPr lang="en-US" sz="3200" b="1" dirty="0" smtClean="0"/>
              <a:t>Biodiversity Stock Market!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153400" cy="5435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5919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10208</TotalTime>
  <Words>330</Words>
  <Application>Microsoft Macintosh PowerPoint</Application>
  <PresentationFormat>On-screen Show (4:3)</PresentationFormat>
  <Paragraphs>75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Biodiversity Important?</vt:lpstr>
      <vt:lpstr>Why Is Biodiversity Important?</vt:lpstr>
      <vt:lpstr>Ecosystem Services</vt:lpstr>
      <vt:lpstr>Ecosystem Services</vt:lpstr>
    </vt:vector>
  </TitlesOfParts>
  <Manager/>
  <Company>Michigan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Lauren Kinsman</dc:creator>
  <cp:keywords/>
  <dc:description/>
  <cp:lastModifiedBy>Tyler Bassett</cp:lastModifiedBy>
  <cp:revision>78</cp:revision>
  <dcterms:created xsi:type="dcterms:W3CDTF">2010-09-08T13:50:25Z</dcterms:created>
  <dcterms:modified xsi:type="dcterms:W3CDTF">2011-10-28T16:34:23Z</dcterms:modified>
  <cp:category/>
</cp:coreProperties>
</file>