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78" r:id="rId4"/>
    <p:sldId id="280" r:id="rId5"/>
    <p:sldId id="281" r:id="rId6"/>
    <p:sldId id="279" r:id="rId7"/>
    <p:sldId id="283" r:id="rId8"/>
    <p:sldId id="284" r:id="rId9"/>
    <p:sldId id="291" r:id="rId10"/>
    <p:sldId id="292" r:id="rId11"/>
    <p:sldId id="293" r:id="rId12"/>
    <p:sldId id="294" r:id="rId13"/>
    <p:sldId id="295" r:id="rId14"/>
    <p:sldId id="296" r:id="rId15"/>
    <p:sldId id="303" r:id="rId16"/>
    <p:sldId id="304" r:id="rId17"/>
    <p:sldId id="305" r:id="rId18"/>
    <p:sldId id="297" r:id="rId19"/>
    <p:sldId id="298" r:id="rId20"/>
    <p:sldId id="302" r:id="rId21"/>
    <p:sldId id="299" r:id="rId22"/>
    <p:sldId id="300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DA00A1"/>
    <a:srgbClr val="FFCCFF"/>
    <a:srgbClr val="993366"/>
    <a:srgbClr val="33CC33"/>
    <a:srgbClr val="990033"/>
    <a:srgbClr val="CC0000"/>
    <a:srgbClr val="F8F200"/>
    <a:srgbClr val="FFCC00"/>
    <a:srgbClr val="E6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00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F5F5F-0555-484F-ACE7-154826BA655C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73620-337D-44AD-BB0F-E70A362DB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3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AE6B-8F66-40DF-B0CA-F11908B3C6BB}" type="datetimeFigureOut">
              <a:rPr lang="en-US" smtClean="0"/>
              <a:pPr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FD117-62F3-4A73-AA36-D0DF8DAD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9" Type="http://schemas.openxmlformats.org/officeDocument/2006/relationships/image" Target="../media/image8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63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60.png"/><Relationship Id="rId5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7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64.jpeg"/><Relationship Id="rId5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7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68.png"/><Relationship Id="rId6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77.png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5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7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Relationship Id="rId3" Type="http://schemas.openxmlformats.org/officeDocument/2006/relationships/image" Target="../media/image1.tiff"/><Relationship Id="rId6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86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Relationship Id="rId3" Type="http://schemas.openxmlformats.org/officeDocument/2006/relationships/image" Target="../media/image1.tiff"/><Relationship Id="rId5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90.png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5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94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png"/><Relationship Id="rId3" Type="http://schemas.openxmlformats.org/officeDocument/2006/relationships/image" Target="../media/image1.tiff"/><Relationship Id="rId5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4" Type="http://schemas.openxmlformats.org/officeDocument/2006/relationships/image" Target="../media/image97.png"/><Relationship Id="rId10" Type="http://schemas.openxmlformats.org/officeDocument/2006/relationships/image" Target="../media/image102.png"/><Relationship Id="rId5" Type="http://schemas.openxmlformats.org/officeDocument/2006/relationships/image" Target="../media/image98.png"/><Relationship Id="rId7" Type="http://schemas.openxmlformats.org/officeDocument/2006/relationships/image" Target="../media/image99.png"/><Relationship Id="rId11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png"/><Relationship Id="rId9" Type="http://schemas.openxmlformats.org/officeDocument/2006/relationships/image" Target="../media/image101.png"/><Relationship Id="rId3" Type="http://schemas.openxmlformats.org/officeDocument/2006/relationships/image" Target="../media/image96.png"/><Relationship Id="rId6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7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.tiff"/><Relationship Id="rId6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.tiff"/><Relationship Id="rId6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4" Type="http://schemas.openxmlformats.org/officeDocument/2006/relationships/image" Target="../media/image1.tiff"/><Relationship Id="rId5" Type="http://schemas.openxmlformats.org/officeDocument/2006/relationships/image" Target="../media/image112.png"/><Relationship Id="rId7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6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9.png"/><Relationship Id="rId4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6.png"/><Relationship Id="rId3" Type="http://schemas.openxmlformats.org/officeDocument/2006/relationships/image" Target="../media/image1.tiff"/><Relationship Id="rId5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7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6" Type="http://schemas.openxmlformats.org/officeDocument/2006/relationships/image" Target="../media/image1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4" Type="http://schemas.openxmlformats.org/officeDocument/2006/relationships/image" Target="../media/image1.tiff"/><Relationship Id="rId5" Type="http://schemas.openxmlformats.org/officeDocument/2006/relationships/image" Target="../media/image128.png"/><Relationship Id="rId7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6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4" Type="http://schemas.openxmlformats.org/officeDocument/2006/relationships/image" Target="../media/image17.png"/><Relationship Id="rId10" Type="http://schemas.openxmlformats.org/officeDocument/2006/relationships/image" Target="../media/image22.png"/><Relationship Id="rId5" Type="http://schemas.openxmlformats.org/officeDocument/2006/relationships/image" Target="../media/image18.png"/><Relationship Id="rId7" Type="http://schemas.openxmlformats.org/officeDocument/2006/relationships/image" Target="../media/image1.tiff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9" Type="http://schemas.openxmlformats.org/officeDocument/2006/relationships/image" Target="../media/image21.gif"/><Relationship Id="rId3" Type="http://schemas.openxmlformats.org/officeDocument/2006/relationships/image" Target="../media/image16.png"/><Relationship Id="rId6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4" Type="http://schemas.openxmlformats.org/officeDocument/2006/relationships/image" Target="../media/image25.jpeg"/><Relationship Id="rId10" Type="http://schemas.openxmlformats.org/officeDocument/2006/relationships/image" Target="../media/image31.png"/><Relationship Id="rId5" Type="http://schemas.openxmlformats.org/officeDocument/2006/relationships/image" Target="../media/image26.pn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9" Type="http://schemas.openxmlformats.org/officeDocument/2006/relationships/image" Target="../media/image30.png"/><Relationship Id="rId3" Type="http://schemas.openxmlformats.org/officeDocument/2006/relationships/image" Target="../media/image1.tiff"/><Relationship Id="rId6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1.tiff"/><Relationship Id="rId6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4" Type="http://schemas.openxmlformats.org/officeDocument/2006/relationships/image" Target="../media/image39.png"/><Relationship Id="rId10" Type="http://schemas.openxmlformats.org/officeDocument/2006/relationships/image" Target="../media/image45.png"/><Relationship Id="rId5" Type="http://schemas.openxmlformats.org/officeDocument/2006/relationships/image" Target="../media/image40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9" Type="http://schemas.openxmlformats.org/officeDocument/2006/relationships/image" Target="../media/image44.png"/><Relationship Id="rId3" Type="http://schemas.openxmlformats.org/officeDocument/2006/relationships/image" Target="../media/image1.tiff"/><Relationship Id="rId6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7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1.tiff"/><Relationship Id="rId6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tiff"/><Relationship Id="rId5" Type="http://schemas.openxmlformats.org/officeDocument/2006/relationships/image" Target="../media/image53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6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9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56.png"/><Relationship Id="rId5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pic>
        <p:nvPicPr>
          <p:cNvPr id="11" name="Picture 10" descr="ant anatomy sim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362200"/>
            <a:ext cx="2630931" cy="2209800"/>
          </a:xfrm>
          <a:prstGeom prst="rect">
            <a:avLst/>
          </a:prstGeom>
        </p:spPr>
      </p:pic>
      <p:pic>
        <p:nvPicPr>
          <p:cNvPr id="12" name="Picture 11" descr="bee anatom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6626" y="2209800"/>
            <a:ext cx="3102974" cy="2438400"/>
          </a:xfrm>
          <a:prstGeom prst="rect">
            <a:avLst/>
          </a:prstGeom>
        </p:spPr>
      </p:pic>
      <p:pic>
        <p:nvPicPr>
          <p:cNvPr id="4" name="Picture 3" descr="a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28600"/>
            <a:ext cx="1093076" cy="914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505200" y="4724400"/>
            <a:ext cx="2743199" cy="2059126"/>
            <a:chOff x="76200" y="4724400"/>
            <a:chExt cx="2902714" cy="2059126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029200"/>
              <a:ext cx="2895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eat almost any organism, living or dead, including fungi, plants, and animals; some are specialists, ex: bees specialize on</a:t>
              </a:r>
            </a:p>
            <a:p>
              <a:pPr algn="ctr"/>
              <a:r>
                <a:rPr lang="en-US" dirty="0" smtClean="0"/>
                <a:t>pollen and nectar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</a:t>
              </a:r>
              <a:r>
                <a:rPr lang="en-US" dirty="0" smtClean="0"/>
                <a:t>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hard exoskeleton, most have 1 or 2 </a:t>
              </a:r>
            </a:p>
            <a:p>
              <a:pPr algn="ctr"/>
              <a:r>
                <a:rPr lang="en-US" dirty="0" smtClean="0"/>
                <a:t>pairs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ive on land </a:t>
            </a:r>
          </a:p>
          <a:p>
            <a:pPr algn="ctr"/>
            <a:r>
              <a:rPr lang="en-US" dirty="0" smtClean="0"/>
              <a:t>in nearly every </a:t>
            </a:r>
          </a:p>
          <a:p>
            <a:pPr algn="ctr"/>
            <a:r>
              <a:rPr lang="en-US" dirty="0" smtClean="0"/>
              <a:t>kind of habitat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0425" y="0"/>
            <a:ext cx="1933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ants, bees, wasps</a:t>
            </a:r>
            <a:endParaRPr lang="en-US" sz="5800" b="1" spc="300" dirty="0">
              <a:ln w="1143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 descr="was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211207">
            <a:off x="869613" y="1196797"/>
            <a:ext cx="1348827" cy="863803"/>
          </a:xfrm>
          <a:prstGeom prst="rect">
            <a:avLst/>
          </a:prstGeom>
        </p:spPr>
      </p:pic>
      <p:pic>
        <p:nvPicPr>
          <p:cNvPr id="5" name="Picture 4" descr="be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990600"/>
            <a:ext cx="1177633" cy="75300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95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hymenoptera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wasp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557812">
            <a:off x="6384284" y="1344451"/>
            <a:ext cx="1524213" cy="114316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0" y="1"/>
            <a:ext cx="2362200" cy="1885335"/>
            <a:chOff x="0" y="1"/>
            <a:chExt cx="2362200" cy="1981200"/>
          </a:xfrm>
        </p:grpSpPr>
        <p:sp>
          <p:nvSpPr>
            <p:cNvPr id="39" name="Rectangle 38"/>
            <p:cNvSpPr/>
            <p:nvPr/>
          </p:nvSpPr>
          <p:spPr>
            <a:xfrm>
              <a:off x="192024" y="304800"/>
              <a:ext cx="76200" cy="1676401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"/>
              <a:ext cx="23622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0.2-3.0cm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can eat almost any organism, living or dead, </a:t>
              </a:r>
            </a:p>
            <a:p>
              <a:pPr algn="ctr"/>
              <a:r>
                <a:rPr lang="en-US" dirty="0" smtClean="0"/>
                <a:t>including fungus, plants, animals, and especially other insects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an exoskeleton, </a:t>
              </a:r>
            </a:p>
            <a:p>
              <a:pPr algn="ctr"/>
              <a:r>
                <a:rPr lang="en-US" dirty="0" smtClean="0"/>
                <a:t>2 pairs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ive on land </a:t>
            </a:r>
          </a:p>
          <a:p>
            <a:pPr algn="ctr"/>
            <a:r>
              <a:rPr lang="en-US" dirty="0" smtClean="0"/>
              <a:t>in nearly every </a:t>
            </a:r>
          </a:p>
          <a:p>
            <a:pPr algn="ctr"/>
            <a:r>
              <a:rPr lang="en-US" dirty="0" smtClean="0"/>
              <a:t>kind of habitat</a:t>
            </a:r>
            <a:endParaRPr lang="en-US" dirty="0"/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0" y="1"/>
            <a:ext cx="2667000" cy="2941811"/>
            <a:chOff x="0" y="1"/>
            <a:chExt cx="2667000" cy="3091395"/>
          </a:xfrm>
        </p:grpSpPr>
        <p:sp>
          <p:nvSpPr>
            <p:cNvPr id="39" name="Rectangle 38"/>
            <p:cNvSpPr/>
            <p:nvPr/>
          </p:nvSpPr>
          <p:spPr>
            <a:xfrm>
              <a:off x="192024" y="304800"/>
              <a:ext cx="76200" cy="2786596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"/>
              <a:ext cx="26670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1-5cm</a:t>
              </a:r>
              <a:endParaRPr lang="en-US" sz="1200" dirty="0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neuroptera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" name="Picture 28" descr="lacewin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685800"/>
            <a:ext cx="2114984" cy="157001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5812" y="0"/>
            <a:ext cx="738188" cy="37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lacew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37304">
            <a:off x="915287" y="1253046"/>
            <a:ext cx="1929181" cy="13082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lacewings</a:t>
            </a:r>
            <a:endParaRPr lang="en-US" sz="5800" b="1" spc="300" dirty="0">
              <a:ln w="1143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5" name="Picture 34" descr="lacewing anatom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2057400"/>
            <a:ext cx="3962400" cy="2500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eat primarily other insects; some species also eat </a:t>
              </a:r>
            </a:p>
            <a:p>
              <a:pPr algn="ctr"/>
              <a:r>
                <a:rPr lang="en-US" dirty="0" smtClean="0"/>
                <a:t>small animals, such as snakes, birds, rodents, </a:t>
              </a:r>
            </a:p>
            <a:p>
              <a:pPr algn="ctr"/>
              <a:r>
                <a:rPr lang="en-US" dirty="0" smtClean="0"/>
                <a:t>fish, and lizards!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an exoskeleton, </a:t>
              </a:r>
            </a:p>
            <a:p>
              <a:pPr algn="ctr"/>
              <a:r>
                <a:rPr lang="en-US" dirty="0" smtClean="0"/>
                <a:t>2 pairs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</a:t>
            </a:r>
          </a:p>
          <a:p>
            <a:pPr algn="ctr"/>
            <a:r>
              <a:rPr lang="en-US" dirty="0" smtClean="0"/>
              <a:t>in habitats with </a:t>
            </a:r>
          </a:p>
          <a:p>
            <a:pPr algn="ctr"/>
            <a:r>
              <a:rPr lang="en-US" dirty="0" smtClean="0"/>
              <a:t>lots of plants </a:t>
            </a:r>
          </a:p>
          <a:p>
            <a:pPr algn="ctr"/>
            <a:r>
              <a:rPr lang="en-US" dirty="0" smtClean="0"/>
              <a:t>and mild winters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body length size range: 2-15cm or larger</a:t>
            </a:r>
            <a:endParaRPr lang="en-US" sz="120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mentodea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" name="Picture 28" descr="mant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77000" y="1143000"/>
            <a:ext cx="2286000" cy="1714500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90600" y="12954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praying </a:t>
            </a:r>
            <a:r>
              <a:rPr lang="en-US" sz="5800" b="1" spc="300" dirty="0" err="1" smtClean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mantids</a:t>
            </a:r>
            <a:endParaRPr lang="en-US" sz="5800" b="1" spc="300" dirty="0">
              <a:ln w="1143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4" name="Picture 33" descr="mantid anatom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1981200"/>
            <a:ext cx="3524650" cy="2676739"/>
          </a:xfrm>
          <a:prstGeom prst="rect">
            <a:avLst/>
          </a:prstGeom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0"/>
            <a:ext cx="1066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92024" y="290052"/>
            <a:ext cx="73152" cy="633934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152400" y="6629400"/>
            <a:ext cx="146304" cy="18288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eat soil, wood, and grass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an exoskeleton, </a:t>
              </a:r>
            </a:p>
            <a:p>
              <a:pPr algn="ctr"/>
              <a:r>
                <a:rPr lang="en-US" dirty="0" smtClean="0"/>
                <a:t>some have 2 pairs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</a:t>
            </a:r>
          </a:p>
          <a:p>
            <a:pPr algn="ctr"/>
            <a:r>
              <a:rPr lang="en-US" dirty="0" smtClean="0"/>
              <a:t>in a variety of habitats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0" y="1"/>
            <a:ext cx="2895600" cy="1600199"/>
            <a:chOff x="0" y="1"/>
            <a:chExt cx="2895600" cy="1681565"/>
          </a:xfrm>
        </p:grpSpPr>
        <p:sp>
          <p:nvSpPr>
            <p:cNvPr id="39" name="Rectangle 38"/>
            <p:cNvSpPr/>
            <p:nvPr/>
          </p:nvSpPr>
          <p:spPr>
            <a:xfrm>
              <a:off x="192024" y="304800"/>
              <a:ext cx="76200" cy="1376766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"/>
              <a:ext cx="28956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0.5-2.5cm</a:t>
              </a:r>
              <a:endParaRPr lang="en-US" sz="1200" dirty="0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isoptera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termites</a:t>
            </a:r>
            <a:endParaRPr lang="en-US" sz="5800" b="1" spc="300" dirty="0">
              <a:ln w="1143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7821">
            <a:off x="1261730" y="524467"/>
            <a:ext cx="1398067" cy="94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1000"/>
            <a:ext cx="1343025" cy="8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676400"/>
            <a:ext cx="944527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29786">
            <a:off x="6943736" y="1609176"/>
            <a:ext cx="1900920" cy="9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termite anatom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7234" y="2057400"/>
            <a:ext cx="4146966" cy="24861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8570167" y="-111968"/>
            <a:ext cx="461866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066800"/>
            <a:ext cx="20193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walking sti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396" y="113912"/>
            <a:ext cx="2715004" cy="2781688"/>
          </a:xfrm>
          <a:prstGeom prst="rect">
            <a:avLst/>
          </a:prstGeom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feed mostly on leaves of trees and bushes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an exoskeleton, </a:t>
              </a:r>
            </a:p>
            <a:p>
              <a:pPr algn="ctr"/>
              <a:r>
                <a:rPr lang="en-US" dirty="0" smtClean="0"/>
                <a:t>some species have </a:t>
              </a:r>
            </a:p>
            <a:p>
              <a:pPr algn="ctr"/>
              <a:r>
                <a:rPr lang="en-US" dirty="0" smtClean="0"/>
                <a:t>1 pair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</a:t>
            </a:r>
          </a:p>
          <a:p>
            <a:pPr algn="ctr"/>
            <a:r>
              <a:rPr lang="en-US" dirty="0" smtClean="0"/>
              <a:t>in a variety of habitats </a:t>
            </a:r>
          </a:p>
          <a:p>
            <a:pPr algn="ctr"/>
            <a:r>
              <a:rPr lang="en-US" dirty="0" smtClean="0"/>
              <a:t>with plants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body length size range: 1.2-33cm</a:t>
            </a:r>
            <a:endParaRPr lang="en-US" sz="120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phasmida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walking sticks</a:t>
            </a:r>
            <a:endParaRPr lang="en-US" sz="5800" b="1" spc="300" dirty="0">
              <a:ln w="1143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229600" y="-3048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walking stick anatom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47522" y="2066565"/>
            <a:ext cx="5048955" cy="25816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92024" y="290052"/>
            <a:ext cx="73152" cy="633934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152400" y="6629400"/>
            <a:ext cx="146304" cy="18288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41005" flipH="1">
            <a:off x="442648" y="1483835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eat plants, living or dead,</a:t>
              </a:r>
            </a:p>
            <a:p>
              <a:pPr algn="ctr"/>
              <a:r>
                <a:rPr lang="en-US" dirty="0" smtClean="0"/>
                <a:t>sometimes considered </a:t>
              </a:r>
            </a:p>
            <a:p>
              <a:pPr algn="ctr"/>
              <a:r>
                <a:rPr lang="en-US" dirty="0" smtClean="0"/>
                <a:t>a pest for crops</a:t>
              </a: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an exoskeleton, </a:t>
              </a:r>
            </a:p>
            <a:p>
              <a:pPr algn="ctr"/>
              <a:r>
                <a:rPr lang="en-US" dirty="0" smtClean="0"/>
                <a:t>some species have </a:t>
              </a:r>
            </a:p>
            <a:p>
              <a:pPr algn="ctr"/>
              <a:r>
                <a:rPr lang="en-US" dirty="0" smtClean="0"/>
                <a:t>1 pair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</a:t>
            </a:r>
          </a:p>
          <a:p>
            <a:pPr algn="ctr"/>
            <a:r>
              <a:rPr lang="en-US" dirty="0" smtClean="0"/>
              <a:t>in a variety of habitats </a:t>
            </a:r>
          </a:p>
          <a:p>
            <a:pPr algn="ctr"/>
            <a:r>
              <a:rPr lang="en-US" dirty="0" smtClean="0"/>
              <a:t>with moisture and leaf litter or other rotting material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0" y="0"/>
            <a:ext cx="2895600" cy="566929"/>
            <a:chOff x="0" y="0"/>
            <a:chExt cx="2895600" cy="595756"/>
          </a:xfrm>
        </p:grpSpPr>
        <p:sp>
          <p:nvSpPr>
            <p:cNvPr id="39" name="Rectangle 38"/>
            <p:cNvSpPr/>
            <p:nvPr/>
          </p:nvSpPr>
          <p:spPr>
            <a:xfrm>
              <a:off x="192024" y="288269"/>
              <a:ext cx="76200" cy="307487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0"/>
              <a:ext cx="28956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0.6cm or less</a:t>
              </a:r>
              <a:endParaRPr lang="en-US" sz="1200" dirty="0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collembola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Picture 29" descr="springt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295400"/>
            <a:ext cx="2610214" cy="95263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76200"/>
            <a:ext cx="99438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springtails</a:t>
            </a:r>
            <a:endParaRPr lang="en-US" sz="5800" b="1" spc="300" dirty="0">
              <a:ln w="1143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66CC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9" y="381000"/>
            <a:ext cx="889947" cy="107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pringtail anatom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1790231"/>
            <a:ext cx="2303764" cy="28868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rot="20290996">
            <a:off x="5177318" y="3459302"/>
            <a:ext cx="2303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“tail” usually folded under body and used </a:t>
            </a:r>
          </a:p>
          <a:p>
            <a:r>
              <a:rPr lang="en-US" sz="1600" i="1" dirty="0" smtClean="0"/>
              <a:t>to jump when threatened</a:t>
            </a:r>
            <a:endParaRPr lang="en-US" sz="1600" i="1" dirty="0"/>
          </a:p>
        </p:txBody>
      </p:sp>
      <p:cxnSp>
        <p:nvCxnSpPr>
          <p:cNvPr id="37" name="Straight Connector 36"/>
          <p:cNvCxnSpPr>
            <a:stCxn id="35" idx="1"/>
          </p:cNvCxnSpPr>
          <p:nvPr/>
        </p:nvCxnSpPr>
        <p:spPr>
          <a:xfrm rot="10800000" flipV="1">
            <a:off x="4800600" y="4302870"/>
            <a:ext cx="459216" cy="40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4206">
            <a:off x="6400800" y="762000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0" y="1"/>
            <a:ext cx="3276600" cy="1341610"/>
            <a:chOff x="0" y="1"/>
            <a:chExt cx="3276600" cy="1409828"/>
          </a:xfrm>
        </p:grpSpPr>
        <p:sp>
          <p:nvSpPr>
            <p:cNvPr id="39" name="Rectangle 38"/>
            <p:cNvSpPr/>
            <p:nvPr/>
          </p:nvSpPr>
          <p:spPr>
            <a:xfrm>
              <a:off x="192024" y="304800"/>
              <a:ext cx="76200" cy="1105029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"/>
              <a:ext cx="32766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10-20cm with tails</a:t>
              </a:r>
              <a:endParaRPr lang="en-US" sz="1200" dirty="0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ephemeroptera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mayflies</a:t>
            </a:r>
            <a:endParaRPr lang="en-US" sz="5800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9171" y="0"/>
            <a:ext cx="7248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6324600" y="51816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live on land, </a:t>
            </a:r>
          </a:p>
          <a:p>
            <a:pPr algn="ctr"/>
            <a:r>
              <a:rPr lang="en-US" dirty="0" smtClean="0"/>
              <a:t>found near water because larvae live in water before metamorphosis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05200" y="51816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larvae feed mostly on</a:t>
            </a:r>
          </a:p>
          <a:p>
            <a:pPr algn="ctr"/>
            <a:r>
              <a:rPr lang="en-US" dirty="0" smtClean="0"/>
              <a:t>algae and plankton</a:t>
            </a:r>
          </a:p>
          <a:p>
            <a:pPr algn="ctr"/>
            <a:r>
              <a:rPr lang="en-US" dirty="0" smtClean="0"/>
              <a:t>adults live only 30 minutes to 24 hours to reproduce and do not eat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5152072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have 3 body sections </a:t>
            </a:r>
          </a:p>
          <a:p>
            <a:pPr algn="ctr"/>
            <a:r>
              <a:rPr lang="en-US" dirty="0" smtClean="0"/>
              <a:t>(head, thorax, abdomen), </a:t>
            </a:r>
          </a:p>
          <a:p>
            <a:pPr algn="ctr"/>
            <a:r>
              <a:rPr lang="en-US" dirty="0" smtClean="0"/>
              <a:t>6 legs, an exoskeleton, </a:t>
            </a:r>
          </a:p>
          <a:p>
            <a:pPr algn="ctr"/>
            <a:r>
              <a:rPr lang="en-US" dirty="0" smtClean="0"/>
              <a:t>2 pairs of wings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2820">
            <a:off x="990600" y="304800"/>
            <a:ext cx="1600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mayfly anatom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1934" y="2133600"/>
            <a:ext cx="4267466" cy="2240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37063">
            <a:off x="533400" y="503346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scorpionf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41290" flipH="1">
            <a:off x="6215511" y="1217122"/>
            <a:ext cx="2886339" cy="1907305"/>
          </a:xfrm>
          <a:prstGeom prst="rect">
            <a:avLst/>
          </a:prstGeom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0" y="1"/>
            <a:ext cx="2743200" cy="1341610"/>
            <a:chOff x="0" y="1"/>
            <a:chExt cx="2743200" cy="1409828"/>
          </a:xfrm>
        </p:grpSpPr>
        <p:sp>
          <p:nvSpPr>
            <p:cNvPr id="39" name="Rectangle 38"/>
            <p:cNvSpPr/>
            <p:nvPr/>
          </p:nvSpPr>
          <p:spPr>
            <a:xfrm>
              <a:off x="192024" y="304800"/>
              <a:ext cx="76200" cy="1105029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"/>
              <a:ext cx="27432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0.5-2.0cm</a:t>
              </a:r>
              <a:endParaRPr lang="en-US" sz="1200" dirty="0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mecoptera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scorpionflies</a:t>
            </a:r>
            <a:endParaRPr lang="en-US" sz="5800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0"/>
            <a:ext cx="5080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85800" y="5152072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have 3 body sections </a:t>
            </a:r>
          </a:p>
          <a:p>
            <a:pPr algn="ctr"/>
            <a:r>
              <a:rPr lang="en-US" dirty="0" smtClean="0"/>
              <a:t>(head, thorax, abdomen), </a:t>
            </a:r>
          </a:p>
          <a:p>
            <a:pPr algn="ctr"/>
            <a:r>
              <a:rPr lang="en-US" dirty="0" smtClean="0"/>
              <a:t>6 legs, an exoskeleton, </a:t>
            </a:r>
          </a:p>
          <a:p>
            <a:pPr algn="ctr"/>
            <a:r>
              <a:rPr lang="en-US" dirty="0" smtClean="0"/>
              <a:t>2 pairs of wings</a:t>
            </a:r>
            <a:endParaRPr lang="en-US" dirty="0"/>
          </a:p>
        </p:txBody>
      </p:sp>
      <p:pic>
        <p:nvPicPr>
          <p:cNvPr id="33" name="Picture 32" descr="scorpionfly anatom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4180" y="2371577"/>
            <a:ext cx="5115639" cy="211484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324600" y="51816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live on land, </a:t>
            </a:r>
          </a:p>
          <a:p>
            <a:pPr algn="ctr"/>
            <a:r>
              <a:rPr lang="en-US" dirty="0" smtClean="0"/>
              <a:t>in cool, moist habitats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5172670"/>
            <a:ext cx="2736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eat almost any organism, living or dead, including fungus, plants, and animals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caddisf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" y="914400"/>
            <a:ext cx="2527474" cy="1200339"/>
          </a:xfrm>
          <a:prstGeom prst="rect">
            <a:avLst/>
          </a:prstGeom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0" y="1"/>
            <a:ext cx="2667000" cy="2362199"/>
            <a:chOff x="0" y="1"/>
            <a:chExt cx="2667000" cy="2482311"/>
          </a:xfrm>
        </p:grpSpPr>
        <p:sp>
          <p:nvSpPr>
            <p:cNvPr id="39" name="Rectangle 38"/>
            <p:cNvSpPr/>
            <p:nvPr/>
          </p:nvSpPr>
          <p:spPr>
            <a:xfrm>
              <a:off x="192024" y="304800"/>
              <a:ext cx="76200" cy="2177512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"/>
              <a:ext cx="26670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 0.15-4.0cm</a:t>
              </a:r>
              <a:endParaRPr lang="en-US" sz="1200" dirty="0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thrichoptera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caddisflies</a:t>
            </a:r>
            <a:endParaRPr lang="en-US" sz="5800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0683" y="0"/>
            <a:ext cx="5533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324600" y="515207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land, </a:t>
            </a:r>
          </a:p>
          <a:p>
            <a:pPr algn="ctr"/>
            <a:r>
              <a:rPr lang="en-US" dirty="0" smtClean="0"/>
              <a:t>found near water because larvae live in water before metamorphosis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5172670"/>
            <a:ext cx="2736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larvae eat animals and plants living in the water,</a:t>
            </a:r>
          </a:p>
          <a:p>
            <a:pPr algn="ctr"/>
            <a:r>
              <a:rPr lang="en-US" dirty="0" smtClean="0"/>
              <a:t>adults are short-lived </a:t>
            </a:r>
          </a:p>
          <a:p>
            <a:pPr algn="ctr"/>
            <a:r>
              <a:rPr lang="en-US" dirty="0" smtClean="0"/>
              <a:t>and rarely eat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5152072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have 3 body sections </a:t>
            </a:r>
          </a:p>
          <a:p>
            <a:pPr algn="ctr"/>
            <a:r>
              <a:rPr lang="en-US" dirty="0" smtClean="0"/>
              <a:t>(head, thorax, abdomen), </a:t>
            </a:r>
          </a:p>
          <a:p>
            <a:pPr algn="ctr"/>
            <a:r>
              <a:rPr lang="en-US" dirty="0" smtClean="0"/>
              <a:t>6 legs, an exoskeleton, </a:t>
            </a:r>
          </a:p>
          <a:p>
            <a:pPr algn="ctr"/>
            <a:r>
              <a:rPr lang="en-US" dirty="0" smtClean="0"/>
              <a:t>2 pairs of wings</a:t>
            </a:r>
            <a:endParaRPr lang="en-US" dirty="0"/>
          </a:p>
        </p:txBody>
      </p:sp>
      <p:pic>
        <p:nvPicPr>
          <p:cNvPr id="34" name="Picture 33" descr="caddisfly anatom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2859" y="2195383"/>
            <a:ext cx="5372341" cy="2224217"/>
          </a:xfrm>
          <a:prstGeom prst="rect">
            <a:avLst/>
          </a:prstGeom>
        </p:spPr>
      </p:pic>
      <p:pic>
        <p:nvPicPr>
          <p:cNvPr id="36" name="Picture 35" descr="caddisfly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44322">
            <a:off x="6299379" y="1107304"/>
            <a:ext cx="2802803" cy="139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pider anatom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3682593" cy="2517139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157163"/>
            <a:ext cx="76199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57791">
            <a:off x="7179297" y="394657"/>
            <a:ext cx="1514041" cy="15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6880">
            <a:off x="857967" y="755061"/>
            <a:ext cx="813412" cy="89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attack small animals, especially insects and other arachnids and feed on their blood and fluids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09600" y="4724400"/>
            <a:ext cx="2895600" cy="2057400"/>
            <a:chOff x="3043569" y="4724400"/>
            <a:chExt cx="3063976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3569" y="5152072"/>
              <a:ext cx="30639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2 body sections 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cephalothorax</a:t>
              </a:r>
              <a:r>
                <a:rPr lang="en-US" dirty="0" smtClean="0"/>
                <a:t> &amp; abdomen), </a:t>
              </a:r>
            </a:p>
            <a:p>
              <a:pPr algn="ctr"/>
              <a:r>
                <a:rPr lang="en-US" dirty="0" smtClean="0"/>
                <a:t>8 legs, an exoskeleton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</a:t>
            </a:r>
          </a:p>
          <a:p>
            <a:pPr algn="ctr"/>
            <a:r>
              <a:rPr lang="en-US" dirty="0" smtClean="0"/>
              <a:t>in nearly every </a:t>
            </a:r>
          </a:p>
          <a:p>
            <a:pPr algn="ctr"/>
            <a:r>
              <a:rPr lang="en-US" dirty="0" smtClean="0"/>
              <a:t>kind of habitat, </a:t>
            </a:r>
          </a:p>
          <a:p>
            <a:pPr algn="ctr"/>
            <a:r>
              <a:rPr lang="en-US" dirty="0" smtClean="0"/>
              <a:t>some even live in freshwater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body length size range:  0.1-30cm</a:t>
            </a:r>
            <a:endParaRPr lang="en-US" sz="12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0575" y="0"/>
            <a:ext cx="7334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0"/>
            <a:ext cx="485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1752600"/>
            <a:ext cx="18574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1752600"/>
            <a:ext cx="819150" cy="6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154921">
            <a:off x="7348711" y="1709826"/>
            <a:ext cx="1932557" cy="128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arachnida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914400" y="53975"/>
            <a:ext cx="7391400" cy="1470025"/>
          </a:xfrm>
        </p:spPr>
        <p:txBody>
          <a:bodyPr>
            <a:noAutofit/>
          </a:bodyPr>
          <a:lstStyle/>
          <a:p>
            <a:r>
              <a:rPr lang="en-US" sz="5800" b="1" spc="300" dirty="0" smtClean="0">
                <a:ln w="11430" cmpd="sng">
                  <a:solidFill>
                    <a:srgbClr val="CC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spiders, ticks,</a:t>
            </a:r>
            <a:br>
              <a:rPr lang="en-US" sz="5800" b="1" spc="300" dirty="0" smtClean="0">
                <a:ln w="11430" cmpd="sng">
                  <a:solidFill>
                    <a:srgbClr val="CC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5800" b="1" spc="300" dirty="0" smtClean="0">
                <a:ln w="11430" cmpd="sng">
                  <a:solidFill>
                    <a:srgbClr val="CC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daddy long legs</a:t>
            </a:r>
            <a:endParaRPr lang="en-US" sz="5800" b="1" spc="300" dirty="0">
              <a:ln w="11430" cmpd="sng">
                <a:solidFill>
                  <a:srgbClr val="CC000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2024" y="290052"/>
            <a:ext cx="73152" cy="633934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152400" y="6629400"/>
            <a:ext cx="146304" cy="18288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12777">
            <a:off x="1194297" y="27989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attack smaller animals,  </a:t>
              </a:r>
            </a:p>
            <a:p>
              <a:pPr algn="ctr"/>
              <a:r>
                <a:rPr lang="en-US" dirty="0" smtClean="0"/>
                <a:t>such as worms and insects, </a:t>
              </a:r>
            </a:p>
            <a:p>
              <a:pPr algn="ctr"/>
              <a:r>
                <a:rPr lang="en-US" dirty="0" smtClean="0"/>
                <a:t>kill prey with venom, </a:t>
              </a:r>
            </a:p>
            <a:p>
              <a:pPr algn="ctr"/>
              <a:r>
                <a:rPr lang="en-US" dirty="0" smtClean="0"/>
                <a:t>some feed on plants, too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large antennae, 1 pair of legs per body segment, the last pair of legs extends behind the body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</a:t>
            </a:r>
          </a:p>
          <a:p>
            <a:pPr algn="ctr"/>
            <a:r>
              <a:rPr lang="en-US" dirty="0" smtClean="0"/>
              <a:t>in damp areas such as leaf litter, under logs or rocks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body length size range: 0.2-30cm</a:t>
            </a:r>
            <a:endParaRPr lang="en-US" sz="120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chilopoda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0"/>
            <a:ext cx="1857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9633">
            <a:off x="7367227" y="725607"/>
            <a:ext cx="1694106" cy="126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532423">
            <a:off x="5841052" y="977448"/>
            <a:ext cx="1373734" cy="9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2514600" y="53975"/>
            <a:ext cx="4343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rgbClr val="33CC33"/>
                  </a:solidFill>
                  <a:prstDash val="solid"/>
                  <a:miter lim="800000"/>
                </a:ln>
                <a:solidFill>
                  <a:srgbClr val="99003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centipedes</a:t>
            </a:r>
            <a:endParaRPr lang="en-US" sz="5800" b="1" spc="300" dirty="0">
              <a:ln w="11430" cmpd="sng">
                <a:solidFill>
                  <a:srgbClr val="33CC33"/>
                </a:solidFill>
                <a:prstDash val="solid"/>
                <a:miter lim="800000"/>
              </a:ln>
              <a:solidFill>
                <a:srgbClr val="99003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7" name="Picture 36" descr="centipede anatom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1981200"/>
            <a:ext cx="4686667" cy="2479179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32107">
            <a:off x="781330" y="1669766"/>
            <a:ext cx="1905000" cy="100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192024" y="290052"/>
            <a:ext cx="73152" cy="633934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152400" y="6629400"/>
            <a:ext cx="146304" cy="18288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weev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98264">
            <a:off x="6137524" y="1199173"/>
            <a:ext cx="1547455" cy="1169450"/>
          </a:xfrm>
          <a:prstGeom prst="rect">
            <a:avLst/>
          </a:prstGeom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81600"/>
              <a:ext cx="289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can eat almost any organism, living or dead, </a:t>
              </a:r>
            </a:p>
            <a:p>
              <a:pPr algn="ctr"/>
              <a:r>
                <a:rPr lang="en-US" dirty="0" smtClean="0"/>
                <a:t>including fungus, plants, </a:t>
              </a:r>
            </a:p>
            <a:p>
              <a:pPr algn="ctr"/>
              <a:r>
                <a:rPr lang="en-US" dirty="0" smtClean="0"/>
                <a:t>and animals</a:t>
              </a:r>
              <a:endParaRPr lang="en-US" dirty="0"/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</a:t>
              </a:r>
              <a:r>
                <a:rPr lang="en-US" dirty="0" smtClean="0"/>
                <a:t>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hard exoskeleton, hard coverings over wings (elytra)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ive on land </a:t>
            </a:r>
          </a:p>
          <a:p>
            <a:pPr algn="ctr"/>
            <a:r>
              <a:rPr lang="en-US" dirty="0" smtClean="0"/>
              <a:t>in nearly every </a:t>
            </a:r>
          </a:p>
          <a:p>
            <a:pPr algn="ctr"/>
            <a:r>
              <a:rPr lang="en-US" dirty="0" smtClean="0"/>
              <a:t>kind of habitat</a:t>
            </a:r>
            <a:endParaRPr lang="en-US" dirty="0"/>
          </a:p>
        </p:txBody>
      </p:sp>
      <p:grpSp>
        <p:nvGrpSpPr>
          <p:cNvPr id="10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1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body length size range: 0.05-20cm</a:t>
            </a:r>
            <a:endParaRPr lang="en-US" sz="1200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1295400" y="1219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coleoptera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" name="Picture 33" descr="beetle f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64832">
            <a:off x="786081" y="1543180"/>
            <a:ext cx="2156891" cy="1285031"/>
          </a:xfrm>
          <a:prstGeom prst="rect">
            <a:avLst/>
          </a:prstGeom>
        </p:spPr>
      </p:pic>
      <p:pic>
        <p:nvPicPr>
          <p:cNvPr id="36" name="Picture 35" descr="beetl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53141">
            <a:off x="7789374" y="1360213"/>
            <a:ext cx="1205672" cy="1256585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0500" y="0"/>
            <a:ext cx="1333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1447800" y="53975"/>
            <a:ext cx="63246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beetles &amp; weevils</a:t>
            </a:r>
            <a:endParaRPr lang="en-US" sz="5800" b="1" spc="300" dirty="0">
              <a:ln w="11430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1" name="Picture 40" descr="beet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67391">
            <a:off x="591173" y="701150"/>
            <a:ext cx="869240" cy="63602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92024" y="290052"/>
            <a:ext cx="73152" cy="633934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152400" y="6629400"/>
            <a:ext cx="146304" cy="18288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beetle anatomy ladybu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1957571"/>
            <a:ext cx="2866828" cy="268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millipede anatom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981200"/>
            <a:ext cx="5287113" cy="2400635"/>
          </a:xfrm>
          <a:prstGeom prst="rect">
            <a:avLst/>
          </a:prstGeom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29403">
            <a:off x="1439259" y="1515158"/>
            <a:ext cx="1352083" cy="8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eat mostly rotting plant material, some species eat other small animals 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 front 3 body segments have 1 pair of legs each, the rest of the body segments have 2 pairs of legs each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</a:t>
            </a:r>
          </a:p>
          <a:p>
            <a:pPr algn="ctr"/>
            <a:r>
              <a:rPr lang="en-US" dirty="0" smtClean="0"/>
              <a:t>in moist areas under rocks, rotting logs, and leaves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body length size range: 0.2-28cm</a:t>
            </a:r>
            <a:endParaRPr lang="en-US" sz="120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diplopoda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900" y="0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09093">
            <a:off x="6530668" y="565154"/>
            <a:ext cx="1710241" cy="127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millipedes</a:t>
            </a:r>
            <a:endParaRPr lang="en-US" sz="5800" b="1" spc="300" dirty="0">
              <a:ln w="1143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04800"/>
            <a:ext cx="1419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92125">
            <a:off x="7986773" y="888841"/>
            <a:ext cx="12512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192024" y="290052"/>
            <a:ext cx="73152" cy="633934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152400" y="6629400"/>
            <a:ext cx="146304" cy="18288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601">
            <a:off x="679816" y="352306"/>
            <a:ext cx="2614184" cy="186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eat dead leaves and </a:t>
              </a:r>
            </a:p>
            <a:p>
              <a:pPr algn="ctr"/>
              <a:r>
                <a:rPr lang="en-US" dirty="0" smtClean="0"/>
                <a:t>small soil particles 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a segmented, tube-like muscular body, can have 37 to 100 body segments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and in freshwater and oceans, usually live in the soil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body length size range: 0.5-670cm</a:t>
            </a:r>
            <a:endParaRPr lang="en-US" sz="120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clitellata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earthworms</a:t>
            </a:r>
            <a:endParaRPr lang="en-US" sz="5800" b="1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6621">
            <a:off x="6228270" y="1016108"/>
            <a:ext cx="256362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76200"/>
            <a:ext cx="13646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earthworm anatom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2590800"/>
            <a:ext cx="4936485" cy="140025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92024" y="290052"/>
            <a:ext cx="73152" cy="633934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152400" y="6629400"/>
            <a:ext cx="146304" cy="18288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6533">
            <a:off x="6229899" y="1784937"/>
            <a:ext cx="2705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2600325" cy="157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snail anatom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209800"/>
            <a:ext cx="4339089" cy="2343307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20516">
            <a:off x="6917158" y="612536"/>
            <a:ext cx="2220906" cy="166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eat both living and dead plants, some snail species also eat earthworms or other snails 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eyes on stalks that can extend or be pulled into the head, snails have a shell, </a:t>
              </a:r>
            </a:p>
            <a:p>
              <a:pPr algn="ctr"/>
              <a:r>
                <a:rPr lang="en-US" dirty="0" smtClean="0"/>
                <a:t>slugs do not have a shell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and in freshwater and oceans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body length size range: 0.3-90cm</a:t>
            </a:r>
            <a:endParaRPr lang="en-US" sz="120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gastropoda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133600"/>
            <a:ext cx="1943100" cy="154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9933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snails &amp; slugs</a:t>
            </a:r>
            <a:endParaRPr lang="en-US" sz="5800" b="1" spc="300" dirty="0">
              <a:ln w="1143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9933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2276" y="0"/>
            <a:ext cx="175172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192024" y="290052"/>
            <a:ext cx="73152" cy="633934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152400" y="6629400"/>
            <a:ext cx="146304" cy="18288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pillbug anatom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995547"/>
            <a:ext cx="4214144" cy="2652653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2255">
            <a:off x="906357" y="85141"/>
            <a:ext cx="203666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eat live or dead </a:t>
              </a:r>
            </a:p>
            <a:p>
              <a:pPr algn="ctr"/>
              <a:r>
                <a:rPr lang="en-US" dirty="0" smtClean="0"/>
                <a:t>plants, animals, and fungus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a head, thorax, and abdomen each made up of </a:t>
              </a:r>
            </a:p>
            <a:p>
              <a:pPr algn="ctr"/>
              <a:r>
                <a:rPr lang="en-US" dirty="0" smtClean="0"/>
                <a:t>5 to 8 segments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in </a:t>
            </a:r>
          </a:p>
          <a:p>
            <a:pPr algn="ctr"/>
            <a:r>
              <a:rPr lang="en-US" dirty="0" smtClean="0"/>
              <a:t>damp, dark areas, such as under rocks or rotting logs, sometimes found in people’s basements</a:t>
            </a:r>
          </a:p>
        </p:txBody>
      </p:sp>
      <p:grpSp>
        <p:nvGrpSpPr>
          <p:cNvPr id="5" name="Group 40"/>
          <p:cNvGrpSpPr/>
          <p:nvPr/>
        </p:nvGrpSpPr>
        <p:grpSpPr>
          <a:xfrm>
            <a:off x="0" y="0"/>
            <a:ext cx="2667000" cy="1060704"/>
            <a:chOff x="0" y="0"/>
            <a:chExt cx="2667000" cy="1114638"/>
          </a:xfrm>
        </p:grpSpPr>
        <p:sp>
          <p:nvSpPr>
            <p:cNvPr id="39" name="Rectangle 38"/>
            <p:cNvSpPr/>
            <p:nvPr/>
          </p:nvSpPr>
          <p:spPr>
            <a:xfrm>
              <a:off x="192024" y="297877"/>
              <a:ext cx="76200" cy="816761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0"/>
              <a:ext cx="26670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0.5-1.5cm</a:t>
              </a:r>
              <a:endParaRPr lang="en-US" sz="1200" dirty="0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malacostraca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err="1" smtClean="0">
                <a:ln w="1143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DA00A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pillbugs</a:t>
            </a:r>
            <a:endParaRPr lang="en-US" sz="5800" b="1" spc="300" dirty="0">
              <a:ln w="11430" cmpd="sng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DA00A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41158">
            <a:off x="7374787" y="2049190"/>
            <a:ext cx="168965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1171" y="0"/>
            <a:ext cx="652829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57200"/>
            <a:ext cx="235451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07777">
            <a:off x="927577" y="1947951"/>
            <a:ext cx="951922" cy="91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524926">
            <a:off x="1935137" y="1645372"/>
            <a:ext cx="852405" cy="107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 rot="20525139">
            <a:off x="6705600" y="32766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Often mistaken as insects,</a:t>
            </a:r>
          </a:p>
          <a:p>
            <a:pPr algn="ctr"/>
            <a:r>
              <a:rPr lang="en-US" sz="1600" i="1" dirty="0" err="1" smtClean="0"/>
              <a:t>pillbugs</a:t>
            </a:r>
            <a:r>
              <a:rPr lang="en-US" sz="1600" i="1" dirty="0" smtClean="0"/>
              <a:t> are actually crustaceans </a:t>
            </a:r>
          </a:p>
          <a:p>
            <a:pPr algn="ctr"/>
            <a:r>
              <a:rPr lang="en-US" sz="1600" i="1" dirty="0" smtClean="0"/>
              <a:t>like crabs and lobsters.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hemiptera sucking mou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2003478" cy="2590800"/>
          </a:xfrm>
          <a:prstGeom prst="rect">
            <a:avLst/>
          </a:prstGeom>
        </p:spPr>
      </p:pic>
      <p:pic>
        <p:nvPicPr>
          <p:cNvPr id="42" name="Picture 41" descr="cicad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95159">
            <a:off x="7653060" y="1291580"/>
            <a:ext cx="1333686" cy="1505160"/>
          </a:xfrm>
          <a:prstGeom prst="rect">
            <a:avLst/>
          </a:prstGeom>
        </p:spPr>
      </p:pic>
      <p:pic>
        <p:nvPicPr>
          <p:cNvPr id="44" name="Picture 43" descr="true bug - box elder bu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1" y="2264810"/>
            <a:ext cx="1066800" cy="935589"/>
          </a:xfrm>
          <a:prstGeom prst="rect">
            <a:avLst/>
          </a:prstGeom>
        </p:spPr>
      </p:pic>
      <p:pic>
        <p:nvPicPr>
          <p:cNvPr id="50" name="Picture 49" descr="true bug anatom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2045282"/>
            <a:ext cx="4038600" cy="2565911"/>
          </a:xfrm>
          <a:prstGeom prst="rect">
            <a:avLst/>
          </a:prstGeom>
        </p:spPr>
      </p:pic>
      <p:pic>
        <p:nvPicPr>
          <p:cNvPr id="43" name="Picture 42" descr="true bu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1143000"/>
            <a:ext cx="1283401" cy="970189"/>
          </a:xfrm>
          <a:prstGeom prst="rect">
            <a:avLst/>
          </a:prstGeom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81600"/>
              <a:ext cx="2895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especially good at sucking fluid from plants </a:t>
              </a:r>
            </a:p>
            <a:p>
              <a:pPr algn="ctr"/>
              <a:r>
                <a:rPr lang="en-US" dirty="0" smtClean="0"/>
                <a:t>or other insects</a:t>
              </a:r>
              <a:endParaRPr lang="en-US" dirty="0"/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 hard exoskeleton, </a:t>
              </a:r>
            </a:p>
            <a:p>
              <a:pPr algn="ctr"/>
              <a:r>
                <a:rPr lang="en-US" dirty="0" smtClean="0"/>
                <a:t>1 or 2 pairs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ive on land </a:t>
            </a:r>
          </a:p>
          <a:p>
            <a:pPr algn="ctr"/>
            <a:r>
              <a:rPr lang="en-US" dirty="0" smtClean="0"/>
              <a:t>in nearly every </a:t>
            </a:r>
          </a:p>
          <a:p>
            <a:pPr algn="ctr"/>
            <a:r>
              <a:rPr lang="en-US" dirty="0" smtClean="0"/>
              <a:t>kind of habitat</a:t>
            </a:r>
            <a:endParaRPr lang="en-US" dirty="0"/>
          </a:p>
        </p:txBody>
      </p:sp>
      <p:grpSp>
        <p:nvGrpSpPr>
          <p:cNvPr id="10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40"/>
          <p:cNvGrpSpPr/>
          <p:nvPr/>
        </p:nvGrpSpPr>
        <p:grpSpPr>
          <a:xfrm>
            <a:off x="0" y="1"/>
            <a:ext cx="2438400" cy="1341610"/>
            <a:chOff x="0" y="1"/>
            <a:chExt cx="2438400" cy="1409828"/>
          </a:xfrm>
        </p:grpSpPr>
        <p:sp>
          <p:nvSpPr>
            <p:cNvPr id="39" name="Rectangle 38"/>
            <p:cNvSpPr/>
            <p:nvPr/>
          </p:nvSpPr>
          <p:spPr>
            <a:xfrm>
              <a:off x="192023" y="304800"/>
              <a:ext cx="73152" cy="1105029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"/>
              <a:ext cx="24384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0.1-2.0cm</a:t>
              </a:r>
              <a:endParaRPr lang="en-US" sz="1200" dirty="0"/>
            </a:p>
          </p:txBody>
        </p:sp>
      </p:grpSp>
      <p:pic>
        <p:nvPicPr>
          <p:cNvPr id="34" name="Picture 33" descr="true bug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155781">
            <a:off x="2587971" y="1180990"/>
            <a:ext cx="640569" cy="787366"/>
          </a:xfrm>
          <a:prstGeom prst="rect">
            <a:avLst/>
          </a:prstGeom>
        </p:spPr>
      </p:pic>
      <p:pic>
        <p:nvPicPr>
          <p:cNvPr id="37" name="Picture 36" descr="aphi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55778">
            <a:off x="2143336" y="1553267"/>
            <a:ext cx="344362" cy="321160"/>
          </a:xfrm>
          <a:prstGeom prst="rect">
            <a:avLst/>
          </a:prstGeom>
        </p:spPr>
      </p:pic>
      <p:pic>
        <p:nvPicPr>
          <p:cNvPr id="38" name="Picture 37" descr="aphi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494612">
            <a:off x="1883779" y="1975339"/>
            <a:ext cx="344362" cy="321160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aphi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031324">
            <a:off x="1892059" y="1064833"/>
            <a:ext cx="344362" cy="321160"/>
          </a:xfrm>
          <a:prstGeom prst="rect">
            <a:avLst/>
          </a:prstGeom>
        </p:spPr>
      </p:pic>
      <p:pic>
        <p:nvPicPr>
          <p:cNvPr id="48" name="Picture 47" descr="aphi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7707209">
            <a:off x="1646506" y="292086"/>
            <a:ext cx="344362" cy="321160"/>
          </a:xfrm>
          <a:prstGeom prst="rect">
            <a:avLst/>
          </a:prstGeom>
        </p:spPr>
      </p:pic>
      <p:pic>
        <p:nvPicPr>
          <p:cNvPr id="49" name="Picture 48" descr="aphi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823889">
            <a:off x="2291061" y="34467"/>
            <a:ext cx="344362" cy="321160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ctrTitle"/>
          </p:nvPr>
        </p:nvSpPr>
        <p:spPr>
          <a:xfrm>
            <a:off x="381000" y="53975"/>
            <a:ext cx="8763000" cy="1470025"/>
          </a:xfrm>
        </p:spPr>
        <p:txBody>
          <a:bodyPr>
            <a:noAutofit/>
          </a:bodyPr>
          <a:lstStyle/>
          <a:p>
            <a:r>
              <a:rPr lang="en-US" sz="5400" b="1" spc="300" dirty="0" smtClean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true bugs, cicadas, aphids</a:t>
            </a:r>
            <a:endParaRPr lang="en-US" sz="5400" b="1" spc="300" dirty="0">
              <a:ln w="1143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3124200" y="1219200"/>
            <a:ext cx="28956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hemiptera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" name="Picture 32" descr="true bug - stink bu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9752744">
            <a:off x="6787100" y="1345050"/>
            <a:ext cx="715641" cy="81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butterf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02838">
            <a:off x="444843" y="1170455"/>
            <a:ext cx="1966164" cy="1262726"/>
          </a:xfrm>
          <a:prstGeom prst="rect">
            <a:avLst/>
          </a:prstGeom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816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feed on plants, including pollen, nectar and leaves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an exoskeleton, </a:t>
              </a:r>
            </a:p>
            <a:p>
              <a:pPr algn="ctr"/>
              <a:r>
                <a:rPr lang="en-US" dirty="0" smtClean="0"/>
                <a:t>2 pairs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</a:t>
            </a:r>
          </a:p>
          <a:p>
            <a:pPr algn="ctr"/>
            <a:r>
              <a:rPr lang="en-US" dirty="0" smtClean="0"/>
              <a:t>in nearly every </a:t>
            </a:r>
          </a:p>
          <a:p>
            <a:pPr algn="ctr"/>
            <a:r>
              <a:rPr lang="en-US" dirty="0" smtClean="0"/>
              <a:t>kind of habitat, </a:t>
            </a:r>
          </a:p>
          <a:p>
            <a:pPr algn="ctr"/>
            <a:r>
              <a:rPr lang="en-US" dirty="0" smtClean="0"/>
              <a:t>some species migrate long distances</a:t>
            </a:r>
            <a:endParaRPr lang="en-US" dirty="0"/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body length size range: 0.4-30cm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192024" y="290052"/>
            <a:ext cx="73152" cy="633934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mot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571427">
            <a:off x="6077784" y="1875267"/>
            <a:ext cx="1946010" cy="1347612"/>
          </a:xfrm>
          <a:prstGeom prst="rect">
            <a:avLst/>
          </a:prstGeom>
        </p:spPr>
      </p:pic>
      <p:sp>
        <p:nvSpPr>
          <p:cNvPr id="46" name="Subtitle 2"/>
          <p:cNvSpPr>
            <a:spLocks noGrp="1"/>
          </p:cNvSpPr>
          <p:nvPr>
            <p:ph type="subTitle" idx="1"/>
          </p:nvPr>
        </p:nvSpPr>
        <p:spPr>
          <a:xfrm>
            <a:off x="914400" y="1219200"/>
            <a:ext cx="70866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lepidoptera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8" name="Picture 47" descr="mo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20078">
            <a:off x="7267734" y="909870"/>
            <a:ext cx="1598541" cy="1539819"/>
          </a:xfrm>
          <a:prstGeom prst="rect">
            <a:avLst/>
          </a:prstGeom>
        </p:spPr>
      </p:pic>
      <p:pic>
        <p:nvPicPr>
          <p:cNvPr id="49" name="Picture 48" descr="butterfly anatom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2133600"/>
            <a:ext cx="3229298" cy="2385429"/>
          </a:xfrm>
          <a:prstGeom prst="rect">
            <a:avLst/>
          </a:prstGeom>
        </p:spPr>
      </p:pic>
      <p:pic>
        <p:nvPicPr>
          <p:cNvPr id="50" name="Picture 49" descr="butterfly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590800"/>
            <a:ext cx="1472485" cy="1066800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0"/>
            <a:ext cx="971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caterpill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536841">
            <a:off x="2086373" y="2170660"/>
            <a:ext cx="1371600" cy="438307"/>
          </a:xfrm>
          <a:prstGeom prst="rect">
            <a:avLst/>
          </a:prstGeom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0"/>
            <a:ext cx="981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butterflies &amp; moths</a:t>
            </a:r>
            <a:endParaRPr lang="en-US" sz="5800" b="1" spc="300" dirty="0">
              <a:ln w="11430" cmpd="sng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rgbClr val="FFCC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152400" y="6629400"/>
            <a:ext cx="146304" cy="18288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dragonfly anatom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133600"/>
            <a:ext cx="3510071" cy="2514600"/>
          </a:xfrm>
          <a:prstGeom prst="rect">
            <a:avLst/>
          </a:prstGeom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816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feed on other insects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an exoskeleton, </a:t>
              </a:r>
            </a:p>
            <a:p>
              <a:pPr algn="ctr"/>
              <a:r>
                <a:rPr lang="en-US" dirty="0" smtClean="0"/>
                <a:t>2 pairs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land, </a:t>
            </a:r>
          </a:p>
          <a:p>
            <a:pPr algn="ctr"/>
            <a:r>
              <a:rPr lang="en-US" dirty="0" smtClean="0"/>
              <a:t>often found near water because larvae live in water before metamorphosis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body length size range: 1.5-12cm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192024" y="290052"/>
            <a:ext cx="73152" cy="640080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35417">
            <a:off x="805810" y="1406942"/>
            <a:ext cx="1757362" cy="176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dragonfl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84213">
            <a:off x="6643420" y="1471499"/>
            <a:ext cx="1524000" cy="1486486"/>
          </a:xfrm>
          <a:prstGeom prst="rect">
            <a:avLst/>
          </a:prstGeom>
        </p:spPr>
      </p:pic>
      <p:pic>
        <p:nvPicPr>
          <p:cNvPr id="36" name="Picture 35" descr="dragonfly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04800"/>
            <a:ext cx="1524000" cy="1143000"/>
          </a:xfrm>
          <a:prstGeom prst="rect">
            <a:avLst/>
          </a:prstGeom>
        </p:spPr>
      </p:pic>
      <p:pic>
        <p:nvPicPr>
          <p:cNvPr id="37" name="Picture 36" descr="damselfl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65587">
            <a:off x="6875705" y="316404"/>
            <a:ext cx="1600200" cy="1029274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0"/>
            <a:ext cx="762000" cy="62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3048000" y="1447800"/>
            <a:ext cx="28956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odonata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ctrTitle"/>
          </p:nvPr>
        </p:nvSpPr>
        <p:spPr>
          <a:xfrm>
            <a:off x="2133600" y="53975"/>
            <a:ext cx="4800600" cy="1470025"/>
          </a:xfrm>
        </p:spPr>
        <p:txBody>
          <a:bodyPr>
            <a:no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dragonflies &amp; </a:t>
            </a:r>
            <a:br>
              <a:rPr lang="en-US" sz="5800" b="1" spc="300" dirty="0" smtClean="0">
                <a:ln w="1143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5800" b="1" spc="300" dirty="0" smtClean="0">
                <a:ln w="1143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damselflies</a:t>
            </a:r>
            <a:endParaRPr lang="en-US" sz="5800" b="1" spc="300" dirty="0">
              <a:ln w="11430" cmpd="sng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mosqui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536026">
            <a:off x="8076550" y="2141630"/>
            <a:ext cx="1011731" cy="831699"/>
          </a:xfrm>
          <a:prstGeom prst="rect">
            <a:avLst/>
          </a:prstGeom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mouthparts good at sucking fluids from plants and animals 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an exoskeleton, </a:t>
              </a:r>
            </a:p>
            <a:p>
              <a:pPr algn="ctr"/>
              <a:r>
                <a:rPr lang="en-US" dirty="0" smtClean="0"/>
                <a:t>1 pair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land, mosquitoes require water for eggs and larvae to develop, flies deposit eggs on food source, ex: rotting food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body length size range: 0.5-1.5cm</a:t>
            </a:r>
            <a:endParaRPr lang="en-US" sz="1200" dirty="0"/>
          </a:p>
        </p:txBody>
      </p:sp>
      <p:pic>
        <p:nvPicPr>
          <p:cNvPr id="41" name="Picture 40" descr="f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537594">
            <a:off x="599998" y="366962"/>
            <a:ext cx="620715" cy="725037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529637" y="61913"/>
            <a:ext cx="676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6110" y="0"/>
            <a:ext cx="5844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mosquito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1295400"/>
            <a:ext cx="900283" cy="667077"/>
          </a:xfrm>
          <a:prstGeom prst="rect">
            <a:avLst/>
          </a:prstGeom>
        </p:spPr>
      </p:pic>
      <p:pic>
        <p:nvPicPr>
          <p:cNvPr id="47" name="Picture 46" descr="mosquito anatom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3400" y="2362200"/>
            <a:ext cx="3276601" cy="1990459"/>
          </a:xfrm>
          <a:prstGeom prst="rect">
            <a:avLst/>
          </a:prstGeom>
        </p:spPr>
      </p:pic>
      <p:pic>
        <p:nvPicPr>
          <p:cNvPr id="48" name="Picture 47" descr="fly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642413">
            <a:off x="2552935" y="1156730"/>
            <a:ext cx="836760" cy="887167"/>
          </a:xfrm>
          <a:prstGeom prst="rect">
            <a:avLst/>
          </a:prstGeom>
        </p:spPr>
      </p:pic>
      <p:pic>
        <p:nvPicPr>
          <p:cNvPr id="49" name="Picture 48" descr="fly anatom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0600" y="2209800"/>
            <a:ext cx="2867192" cy="2416709"/>
          </a:xfrm>
          <a:prstGeom prst="rect">
            <a:avLst/>
          </a:prstGeom>
        </p:spPr>
      </p:pic>
      <p:sp>
        <p:nvSpPr>
          <p:cNvPr id="50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70866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flies &amp; mosquitoes</a:t>
            </a:r>
            <a:endParaRPr lang="en-US" sz="5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023" y="290052"/>
            <a:ext cx="73152" cy="77674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20902859">
            <a:off x="6234011" y="1165241"/>
            <a:ext cx="3344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“diptera” means two wings</a:t>
            </a:r>
          </a:p>
          <a:p>
            <a:pPr algn="ctr"/>
            <a:r>
              <a:rPr lang="en-US" sz="1400" i="1" dirty="0" smtClean="0"/>
              <a:t>“di” means two </a:t>
            </a:r>
          </a:p>
          <a:p>
            <a:pPr algn="ctr"/>
            <a:r>
              <a:rPr lang="en-US" sz="1400" i="1" dirty="0" smtClean="0"/>
              <a:t>and </a:t>
            </a:r>
          </a:p>
          <a:p>
            <a:pPr algn="ctr"/>
            <a:r>
              <a:rPr lang="en-US" sz="1400" i="1" dirty="0" smtClean="0"/>
              <a:t>“ptera” means wings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rick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8768">
            <a:off x="531704" y="1414210"/>
            <a:ext cx="1648268" cy="1175567"/>
          </a:xfrm>
          <a:prstGeom prst="rect">
            <a:avLst/>
          </a:prstGeom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can eat almost any organism, living or dead, </a:t>
              </a:r>
            </a:p>
            <a:p>
              <a:pPr algn="ctr"/>
              <a:r>
                <a:rPr lang="en-US" dirty="0" smtClean="0"/>
                <a:t>including fungus, plants, animals, and especially other insects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an exoskeleton, </a:t>
              </a:r>
            </a:p>
            <a:p>
              <a:pPr algn="ctr"/>
              <a:r>
                <a:rPr lang="en-US" dirty="0" smtClean="0"/>
                <a:t>2 pairs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ive on land </a:t>
            </a:r>
          </a:p>
          <a:p>
            <a:pPr algn="ctr"/>
            <a:r>
              <a:rPr lang="en-US" dirty="0" smtClean="0"/>
              <a:t>in nearly every </a:t>
            </a:r>
          </a:p>
          <a:p>
            <a:pPr algn="ctr"/>
            <a:r>
              <a:rPr lang="en-US" dirty="0" smtClean="0"/>
              <a:t>kind of habitat</a:t>
            </a:r>
            <a:endParaRPr lang="en-US" dirty="0"/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0" y="1"/>
            <a:ext cx="2590800" cy="5593570"/>
            <a:chOff x="0" y="1"/>
            <a:chExt cx="2590800" cy="5877990"/>
          </a:xfrm>
        </p:grpSpPr>
        <p:sp>
          <p:nvSpPr>
            <p:cNvPr id="39" name="Rectangle 38"/>
            <p:cNvSpPr/>
            <p:nvPr/>
          </p:nvSpPr>
          <p:spPr>
            <a:xfrm>
              <a:off x="192024" y="304800"/>
              <a:ext cx="73152" cy="5573191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"/>
              <a:ext cx="25908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0.2-10cm</a:t>
              </a:r>
              <a:endParaRPr lang="en-US" sz="1200" dirty="0"/>
            </a:p>
          </p:txBody>
        </p:sp>
      </p:grpSp>
      <p:pic>
        <p:nvPicPr>
          <p:cNvPr id="30" name="Picture 29" descr="katyd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762000"/>
            <a:ext cx="1279202" cy="1295815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1"/>
            <a:ext cx="914400" cy="39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ricket anatom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2032640"/>
            <a:ext cx="3810000" cy="2572071"/>
          </a:xfrm>
          <a:prstGeom prst="rect">
            <a:avLst/>
          </a:prstGeom>
        </p:spPr>
      </p:pic>
      <p:pic>
        <p:nvPicPr>
          <p:cNvPr id="36" name="Picture 35" descr="grasshopper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52690">
            <a:off x="973940" y="391057"/>
            <a:ext cx="779478" cy="584609"/>
          </a:xfrm>
          <a:prstGeom prst="rect">
            <a:avLst/>
          </a:prstGeom>
        </p:spPr>
      </p:pic>
      <p:sp>
        <p:nvSpPr>
          <p:cNvPr id="4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orthoptera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1447800" y="53975"/>
            <a:ext cx="6248400" cy="1470025"/>
          </a:xfrm>
        </p:spPr>
        <p:txBody>
          <a:bodyPr>
            <a:noAutofit/>
          </a:bodyPr>
          <a:lstStyle/>
          <a:p>
            <a:r>
              <a:rPr lang="en-US" sz="58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grasshoppers, </a:t>
            </a:r>
            <a:br>
              <a:rPr lang="en-US" sz="58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58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katydids, crickets</a:t>
            </a:r>
            <a:endParaRPr lang="en-US" sz="5800" b="1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6890">
            <a:off x="1091254" y="329254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cockroa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427741"/>
            <a:ext cx="2362200" cy="1772659"/>
          </a:xfrm>
          <a:prstGeom prst="rect">
            <a:avLst/>
          </a:prstGeom>
        </p:spPr>
      </p:pic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scavengers,</a:t>
              </a:r>
            </a:p>
            <a:p>
              <a:pPr algn="ctr"/>
              <a:r>
                <a:rPr lang="en-US" dirty="0" smtClean="0"/>
                <a:t>will eat almost any organism, living or dead, </a:t>
              </a:r>
            </a:p>
            <a:p>
              <a:pPr algn="ctr"/>
              <a:r>
                <a:rPr lang="en-US" dirty="0" smtClean="0"/>
                <a:t>including fungus, plants, animals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an exoskeleton, </a:t>
              </a:r>
            </a:p>
            <a:p>
              <a:pPr algn="ctr"/>
              <a:r>
                <a:rPr lang="en-US" dirty="0" smtClean="0"/>
                <a:t>2 pairs of wings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on land </a:t>
            </a:r>
          </a:p>
          <a:p>
            <a:pPr algn="ctr"/>
            <a:r>
              <a:rPr lang="en-US" dirty="0" smtClean="0"/>
              <a:t>in nearly every kind of habitat, often found near human developments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0" y="1"/>
            <a:ext cx="2895600" cy="5090651"/>
            <a:chOff x="0" y="1"/>
            <a:chExt cx="2895600" cy="5349499"/>
          </a:xfrm>
        </p:grpSpPr>
        <p:sp>
          <p:nvSpPr>
            <p:cNvPr id="39" name="Rectangle 38"/>
            <p:cNvSpPr/>
            <p:nvPr/>
          </p:nvSpPr>
          <p:spPr>
            <a:xfrm>
              <a:off x="192024" y="304800"/>
              <a:ext cx="73152" cy="5044700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"/>
              <a:ext cx="28956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1.5-9.0cm</a:t>
              </a:r>
              <a:endParaRPr lang="en-US" sz="1200" dirty="0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blattodea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6275" y="0"/>
            <a:ext cx="84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0"/>
            <a:ext cx="2286000" cy="14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ockroach anatom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2615" y="2057400"/>
            <a:ext cx="3511985" cy="2512223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62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cockroaches</a:t>
            </a:r>
            <a:endParaRPr lang="en-US" sz="5800" b="1" spc="300" dirty="0">
              <a:ln w="11430" cmpd="sng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E62C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ruler12c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001815" cy="6629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331324" y="4724400"/>
            <a:ext cx="2736476" cy="205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3505200" y="4724400"/>
            <a:ext cx="2743199" cy="2057400"/>
            <a:chOff x="76200" y="4724400"/>
            <a:chExt cx="2902714" cy="2057400"/>
          </a:xfrm>
        </p:grpSpPr>
        <p:sp>
          <p:nvSpPr>
            <p:cNvPr id="18" name="Rounded Rectangle 17"/>
            <p:cNvSpPr/>
            <p:nvPr/>
          </p:nvSpPr>
          <p:spPr>
            <a:xfrm>
              <a:off x="76200" y="4724400"/>
              <a:ext cx="2895600" cy="2057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/>
                  </a:solidFill>
                </a:rPr>
                <a:t>Food</a:t>
              </a:r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5172670"/>
              <a:ext cx="2895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eat almost any organism, living or dead, </a:t>
              </a:r>
            </a:p>
            <a:p>
              <a:pPr algn="ctr"/>
              <a:r>
                <a:rPr lang="en-US" dirty="0" smtClean="0"/>
                <a:t>typically eat plants and other insects,</a:t>
              </a:r>
            </a:p>
            <a:p>
              <a:pPr algn="ctr"/>
              <a:r>
                <a:rPr lang="en-US" dirty="0" smtClean="0"/>
                <a:t>common crop pest</a:t>
              </a:r>
              <a:endParaRPr lang="en-US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685800" y="4724400"/>
            <a:ext cx="2819400" cy="2057400"/>
            <a:chOff x="3124200" y="4724400"/>
            <a:chExt cx="2983345" cy="2057400"/>
          </a:xfrm>
        </p:grpSpPr>
        <p:sp>
          <p:nvSpPr>
            <p:cNvPr id="20" name="Rounded Rectangle 19"/>
            <p:cNvSpPr/>
            <p:nvPr/>
          </p:nvSpPr>
          <p:spPr>
            <a:xfrm>
              <a:off x="3124200" y="4724400"/>
              <a:ext cx="2895600" cy="2057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4724400"/>
              <a:ext cx="290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accent3"/>
                    </a:solidFill>
                  </a:ln>
                  <a:solidFill>
                    <a:schemeClr val="accent3">
                      <a:lumMod val="50000"/>
                    </a:schemeClr>
                  </a:solidFill>
                </a:rPr>
                <a:t>Anatomy</a:t>
              </a:r>
              <a:endParaRPr lang="en-US" sz="2400" b="1" dirty="0">
                <a:ln>
                  <a:solidFill>
                    <a:schemeClr val="accent3"/>
                  </a:solidFill>
                </a:ln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152072"/>
              <a:ext cx="298334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have 3 body sections </a:t>
              </a:r>
            </a:p>
            <a:p>
              <a:pPr algn="ctr"/>
              <a:r>
                <a:rPr lang="en-US" dirty="0" smtClean="0"/>
                <a:t>(head, thorax, abdomen), </a:t>
              </a:r>
            </a:p>
            <a:p>
              <a:pPr algn="ctr"/>
              <a:r>
                <a:rPr lang="en-US" dirty="0" smtClean="0"/>
                <a:t>6 legs, an exoskeleton, </a:t>
              </a:r>
            </a:p>
            <a:p>
              <a:pPr algn="ctr"/>
              <a:r>
                <a:rPr lang="en-US" dirty="0" smtClean="0"/>
                <a:t>2 pairs of wings </a:t>
              </a:r>
            </a:p>
            <a:p>
              <a:pPr algn="ctr"/>
              <a:r>
                <a:rPr lang="en-US" dirty="0" smtClean="0"/>
                <a:t>but rarely fly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24600" y="472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Habitat</a:t>
            </a:r>
            <a:endParaRPr lang="en-US" sz="24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1520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occur in North America, Europe, and Australia in a variety of habitats</a:t>
            </a:r>
          </a:p>
        </p:txBody>
      </p:sp>
      <p:grpSp>
        <p:nvGrpSpPr>
          <p:cNvPr id="4" name="Group 29"/>
          <p:cNvGrpSpPr/>
          <p:nvPr/>
        </p:nvGrpSpPr>
        <p:grpSpPr>
          <a:xfrm>
            <a:off x="7391400" y="3124200"/>
            <a:ext cx="1566721" cy="680666"/>
            <a:chOff x="7315200" y="3048000"/>
            <a:chExt cx="1981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7315200" y="3048000"/>
              <a:ext cx="19812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14885" y="3126699"/>
              <a:ext cx="1566934" cy="702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24500" cmpd="dbl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insecta</a:t>
              </a:r>
              <a:endParaRPr lang="en-US" sz="2800" b="1" cap="none" spc="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0" y="1"/>
            <a:ext cx="4191000" cy="2133599"/>
            <a:chOff x="0" y="1"/>
            <a:chExt cx="4191000" cy="2242088"/>
          </a:xfrm>
        </p:grpSpPr>
        <p:sp>
          <p:nvSpPr>
            <p:cNvPr id="39" name="Rectangle 38"/>
            <p:cNvSpPr/>
            <p:nvPr/>
          </p:nvSpPr>
          <p:spPr>
            <a:xfrm>
              <a:off x="192024" y="304800"/>
              <a:ext cx="76200" cy="1937289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"/>
              <a:ext cx="4191000" cy="29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 length size range: 0.6-3.5cm not including forceps</a:t>
              </a:r>
              <a:endParaRPr lang="en-US" sz="1200" dirty="0"/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dermaptera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539163" y="-90487"/>
            <a:ext cx="514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earw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42372"/>
            <a:ext cx="2257687" cy="1638828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800" b="1" spc="300" dirty="0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8F2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earwigs</a:t>
            </a:r>
            <a:endParaRPr lang="en-US" sz="5800" b="1" spc="300" dirty="0">
              <a:ln w="1143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8F2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07924">
            <a:off x="1016380" y="427500"/>
            <a:ext cx="1620056" cy="89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earwig anatom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5818" y="1981200"/>
            <a:ext cx="3514982" cy="260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1553</Words>
  <Application>Microsoft Macintosh PowerPoint</Application>
  <PresentationFormat>On-screen Show (4:3)</PresentationFormat>
  <Paragraphs>345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ants, bees, wasps</vt:lpstr>
      <vt:lpstr>beetles &amp; weevils</vt:lpstr>
      <vt:lpstr>true bugs, cicadas, aphids</vt:lpstr>
      <vt:lpstr>butterflies &amp; moths</vt:lpstr>
      <vt:lpstr>dragonflies &amp;  damselflies</vt:lpstr>
      <vt:lpstr>flies &amp; mosquitoes</vt:lpstr>
      <vt:lpstr>grasshoppers,  katydids, crickets</vt:lpstr>
      <vt:lpstr>cockroaches</vt:lpstr>
      <vt:lpstr>earwigs</vt:lpstr>
      <vt:lpstr>lacewings</vt:lpstr>
      <vt:lpstr>praying mantids</vt:lpstr>
      <vt:lpstr>termites</vt:lpstr>
      <vt:lpstr>walking sticks</vt:lpstr>
      <vt:lpstr>springtails</vt:lpstr>
      <vt:lpstr>mayflies</vt:lpstr>
      <vt:lpstr>scorpionflies</vt:lpstr>
      <vt:lpstr>caddisflies</vt:lpstr>
      <vt:lpstr>spiders, ticks, daddy long legs</vt:lpstr>
      <vt:lpstr>centipedes</vt:lpstr>
      <vt:lpstr>millipedes</vt:lpstr>
      <vt:lpstr>earthworms</vt:lpstr>
      <vt:lpstr>snails &amp; slugs</vt:lpstr>
      <vt:lpstr>pillbugs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hymentoptera</dc:title>
  <dc:creator>Alycia Lackey</dc:creator>
  <cp:lastModifiedBy>Robin Hibbs</cp:lastModifiedBy>
  <cp:revision>16</cp:revision>
  <dcterms:created xsi:type="dcterms:W3CDTF">2011-08-10T15:57:59Z</dcterms:created>
  <dcterms:modified xsi:type="dcterms:W3CDTF">2011-09-09T18:44:54Z</dcterms:modified>
</cp:coreProperties>
</file>