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docProps/core.xml" ContentType="application/vnd.openxmlformats-package.core-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31" r:id="rId1"/>
  </p:sldMasterIdLst>
  <p:notesMasterIdLst>
    <p:notesMasterId r:id="rId18"/>
  </p:notesMasterIdLst>
  <p:sldIdLst>
    <p:sldId id="256" r:id="rId2"/>
    <p:sldId id="257" r:id="rId3"/>
    <p:sldId id="260" r:id="rId4"/>
    <p:sldId id="261" r:id="rId5"/>
    <p:sldId id="262" r:id="rId6"/>
    <p:sldId id="263" r:id="rId7"/>
    <p:sldId id="264" r:id="rId8"/>
    <p:sldId id="258" r:id="rId9"/>
    <p:sldId id="265" r:id="rId10"/>
    <p:sldId id="266" r:id="rId11"/>
    <p:sldId id="267" r:id="rId12"/>
    <p:sldId id="268" r:id="rId13"/>
    <p:sldId id="269" r:id="rId14"/>
    <p:sldId id="271" r:id="rId15"/>
    <p:sldId id="272"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4" d="100"/>
          <a:sy n="84" d="100"/>
        </p:scale>
        <p:origin x="-9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5"/>
  <c:chart>
    <c:plotArea>
      <c:layout/>
      <c:barChart>
        <c:barDir val="col"/>
        <c:grouping val="clustered"/>
        <c:ser>
          <c:idx val="0"/>
          <c:order val="0"/>
          <c:cat>
            <c:strRef>
              <c:f>Sheet1!$A$5:$A$8</c:f>
              <c:strCache>
                <c:ptCount val="4"/>
                <c:pt idx="0">
                  <c:v>Woods</c:v>
                </c:pt>
                <c:pt idx="1">
                  <c:v>Wetland</c:v>
                </c:pt>
                <c:pt idx="2">
                  <c:v>Biofuel Plots</c:v>
                </c:pt>
                <c:pt idx="3">
                  <c:v>Parking Lot</c:v>
                </c:pt>
              </c:strCache>
            </c:strRef>
          </c:cat>
          <c:val>
            <c:numRef>
              <c:f>Sheet1!$B$5:$B$8</c:f>
              <c:numCache>
                <c:formatCode>General</c:formatCode>
                <c:ptCount val="4"/>
                <c:pt idx="0">
                  <c:v>46.8</c:v>
                </c:pt>
                <c:pt idx="1">
                  <c:v>86.2</c:v>
                </c:pt>
                <c:pt idx="2">
                  <c:v>32.0</c:v>
                </c:pt>
                <c:pt idx="3">
                  <c:v>8.1</c:v>
                </c:pt>
              </c:numCache>
            </c:numRef>
          </c:val>
        </c:ser>
        <c:axId val="434653896"/>
        <c:axId val="434607176"/>
      </c:barChart>
      <c:catAx>
        <c:axId val="434653896"/>
        <c:scaling>
          <c:orientation val="minMax"/>
        </c:scaling>
        <c:axPos val="b"/>
        <c:title>
          <c:tx>
            <c:rich>
              <a:bodyPr/>
              <a:lstStyle/>
              <a:p>
                <a:pPr>
                  <a:defRPr sz="2400"/>
                </a:pPr>
                <a:r>
                  <a:rPr lang="en-US" sz="2400"/>
                  <a:t>Habitats</a:t>
                </a:r>
              </a:p>
            </c:rich>
          </c:tx>
          <c:layout/>
        </c:title>
        <c:tickLblPos val="nextTo"/>
        <c:txPr>
          <a:bodyPr/>
          <a:lstStyle/>
          <a:p>
            <a:pPr>
              <a:defRPr sz="2000"/>
            </a:pPr>
            <a:endParaRPr lang="en-US"/>
          </a:p>
        </c:txPr>
        <c:crossAx val="434607176"/>
        <c:crosses val="autoZero"/>
        <c:auto val="1"/>
        <c:lblAlgn val="ctr"/>
        <c:lblOffset val="100"/>
      </c:catAx>
      <c:valAx>
        <c:axId val="434607176"/>
        <c:scaling>
          <c:orientation val="minMax"/>
        </c:scaling>
        <c:axPos val="l"/>
        <c:title>
          <c:tx>
            <c:rich>
              <a:bodyPr/>
              <a:lstStyle/>
              <a:p>
                <a:pPr>
                  <a:defRPr sz="2400"/>
                </a:pPr>
                <a:r>
                  <a:rPr lang="en-US" sz="2400"/>
                  <a:t>Average Invertebrate Abundance / Trap</a:t>
                </a:r>
              </a:p>
            </c:rich>
          </c:tx>
          <c:layout/>
        </c:title>
        <c:numFmt formatCode="General" sourceLinked="1"/>
        <c:tickLblPos val="nextTo"/>
        <c:txPr>
          <a:bodyPr/>
          <a:lstStyle/>
          <a:p>
            <a:pPr>
              <a:defRPr sz="1800"/>
            </a:pPr>
            <a:endParaRPr lang="en-US"/>
          </a:p>
        </c:txPr>
        <c:crossAx val="43465389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cat>
            <c:strRef>
              <c:f>Sheet1!$A$5:$A$8</c:f>
              <c:strCache>
                <c:ptCount val="4"/>
                <c:pt idx="0">
                  <c:v>Woods</c:v>
                </c:pt>
                <c:pt idx="1">
                  <c:v>Wetland</c:v>
                </c:pt>
                <c:pt idx="2">
                  <c:v>Biofuel Plots</c:v>
                </c:pt>
                <c:pt idx="3">
                  <c:v>Parking Lot</c:v>
                </c:pt>
              </c:strCache>
            </c:strRef>
          </c:cat>
          <c:val>
            <c:numRef>
              <c:f>Sheet1!$C$5:$C$8</c:f>
              <c:numCache>
                <c:formatCode>General</c:formatCode>
                <c:ptCount val="4"/>
                <c:pt idx="0">
                  <c:v>1.0</c:v>
                </c:pt>
                <c:pt idx="1">
                  <c:v>0.6</c:v>
                </c:pt>
                <c:pt idx="2">
                  <c:v>1.8</c:v>
                </c:pt>
                <c:pt idx="3">
                  <c:v>0.125</c:v>
                </c:pt>
              </c:numCache>
            </c:numRef>
          </c:val>
        </c:ser>
        <c:axId val="434789608"/>
        <c:axId val="434795608"/>
      </c:barChart>
      <c:catAx>
        <c:axId val="434789608"/>
        <c:scaling>
          <c:orientation val="minMax"/>
        </c:scaling>
        <c:axPos val="b"/>
        <c:title>
          <c:tx>
            <c:rich>
              <a:bodyPr/>
              <a:lstStyle/>
              <a:p>
                <a:pPr>
                  <a:defRPr sz="2400"/>
                </a:pPr>
                <a:r>
                  <a:rPr lang="en-US" sz="2400"/>
                  <a:t>Habitats</a:t>
                </a:r>
              </a:p>
            </c:rich>
          </c:tx>
          <c:layout/>
        </c:title>
        <c:tickLblPos val="nextTo"/>
        <c:txPr>
          <a:bodyPr/>
          <a:lstStyle/>
          <a:p>
            <a:pPr>
              <a:defRPr sz="2000"/>
            </a:pPr>
            <a:endParaRPr lang="en-US"/>
          </a:p>
        </c:txPr>
        <c:crossAx val="434795608"/>
        <c:crosses val="autoZero"/>
        <c:auto val="1"/>
        <c:lblAlgn val="ctr"/>
        <c:lblOffset val="100"/>
      </c:catAx>
      <c:valAx>
        <c:axId val="434795608"/>
        <c:scaling>
          <c:orientation val="minMax"/>
        </c:scaling>
        <c:axPos val="l"/>
        <c:title>
          <c:tx>
            <c:rich>
              <a:bodyPr/>
              <a:lstStyle/>
              <a:p>
                <a:pPr>
                  <a:defRPr sz="2400"/>
                </a:pPr>
                <a:r>
                  <a:rPr lang="en-US" sz="2400"/>
                  <a:t>Average Kinds of Invertebrates / Trap</a:t>
                </a:r>
              </a:p>
            </c:rich>
          </c:tx>
          <c:layout/>
        </c:title>
        <c:numFmt formatCode="General" sourceLinked="1"/>
        <c:tickLblPos val="nextTo"/>
        <c:txPr>
          <a:bodyPr/>
          <a:lstStyle/>
          <a:p>
            <a:pPr>
              <a:defRPr sz="1800"/>
            </a:pPr>
            <a:endParaRPr lang="en-US"/>
          </a:p>
        </c:txPr>
        <c:crossAx val="434789608"/>
        <c:crosses val="autoZero"/>
        <c:crossBetween val="between"/>
      </c:valAx>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E960E-EFAB-B74B-ADAE-F61BF161B4A7}" type="datetimeFigureOut">
              <a:rPr lang="en-US" smtClean="0"/>
              <a:pPr/>
              <a:t>10/23/11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5EAAD-6DA6-9B43-B4D2-FDD857C49A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Everyone who asks a question or wonders why something happens is acting as a scientist. Scientists are curious people who are always wanting to know about the things around them and why things occur the way they do. Scientists seek to answer questions by following a simple, logical, and straightforward prescription which we call the scientific method. Scientists observe the world around them and produce explanations of why an event occurs. Their explanation, or hypothesis, is then tested, and refined until it is always true so that it can become a scientific law.</a:t>
            </a:r>
            <a:endParaRPr lang="en-US" dirty="0"/>
          </a:p>
        </p:txBody>
      </p:sp>
      <p:sp>
        <p:nvSpPr>
          <p:cNvPr id="4" name="Slide Number Placeholder 3"/>
          <p:cNvSpPr>
            <a:spLocks noGrp="1"/>
          </p:cNvSpPr>
          <p:nvPr>
            <p:ph type="sldNum" sz="quarter" idx="10"/>
          </p:nvPr>
        </p:nvSpPr>
        <p:spPr/>
        <p:txBody>
          <a:bodyPr/>
          <a:lstStyle/>
          <a:p>
            <a:fld id="{8D45EAAD-6DA6-9B43-B4D2-FDD857C49AEB}"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from Lawton School District – High</a:t>
            </a:r>
            <a:r>
              <a:rPr lang="en-US" baseline="0" dirty="0" smtClean="0"/>
              <a:t> School, Holly Visich</a:t>
            </a:r>
            <a:endParaRPr lang="en-US" dirty="0"/>
          </a:p>
        </p:txBody>
      </p:sp>
      <p:sp>
        <p:nvSpPr>
          <p:cNvPr id="4" name="Slide Number Placeholder 3"/>
          <p:cNvSpPr>
            <a:spLocks noGrp="1"/>
          </p:cNvSpPr>
          <p:nvPr>
            <p:ph type="sldNum" sz="quarter" idx="10"/>
          </p:nvPr>
        </p:nvSpPr>
        <p:spPr/>
        <p:txBody>
          <a:bodyPr/>
          <a:lstStyle/>
          <a:p>
            <a:fld id="{8D45EAAD-6DA6-9B43-B4D2-FDD857C49AEB}"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 from Lawton School District – High</a:t>
            </a:r>
            <a:r>
              <a:rPr lang="en-US" baseline="0" dirty="0" smtClean="0"/>
              <a:t> School, Holly Visich</a:t>
            </a:r>
            <a:endParaRPr lang="en-US" dirty="0" smtClean="0"/>
          </a:p>
          <a:p>
            <a:endParaRPr lang="en-US" dirty="0"/>
          </a:p>
        </p:txBody>
      </p:sp>
      <p:sp>
        <p:nvSpPr>
          <p:cNvPr id="4" name="Slide Number Placeholder 3"/>
          <p:cNvSpPr>
            <a:spLocks noGrp="1"/>
          </p:cNvSpPr>
          <p:nvPr>
            <p:ph type="sldNum" sz="quarter" idx="10"/>
          </p:nvPr>
        </p:nvSpPr>
        <p:spPr/>
        <p:txBody>
          <a:bodyPr/>
          <a:lstStyle/>
          <a:p>
            <a:fld id="{8D45EAAD-6DA6-9B43-B4D2-FDD857C49AEB}"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 from Lawton School District – High</a:t>
            </a:r>
            <a:r>
              <a:rPr lang="en-US" baseline="0" dirty="0" smtClean="0"/>
              <a:t> School, Holly Visich</a:t>
            </a:r>
            <a:endParaRPr lang="en-US" dirty="0" smtClean="0"/>
          </a:p>
          <a:p>
            <a:endParaRPr lang="en-US" dirty="0"/>
          </a:p>
        </p:txBody>
      </p:sp>
      <p:sp>
        <p:nvSpPr>
          <p:cNvPr id="4" name="Slide Number Placeholder 3"/>
          <p:cNvSpPr>
            <a:spLocks noGrp="1"/>
          </p:cNvSpPr>
          <p:nvPr>
            <p:ph type="sldNum" sz="quarter" idx="10"/>
          </p:nvPr>
        </p:nvSpPr>
        <p:spPr/>
        <p:txBody>
          <a:bodyPr/>
          <a:lstStyle/>
          <a:p>
            <a:fld id="{8D45EAAD-6DA6-9B43-B4D2-FDD857C49AEB}"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0CBFFE2A-A994-0D43-A112-E9D953DED71A}" type="datetimeFigureOut">
              <a:rPr lang="en-US" smtClean="0"/>
              <a:pPr/>
              <a:t>10/23/11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A037252-72F3-474F-8582-32D765D3064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BFFE2A-A994-0D43-A112-E9D953DED71A}" type="datetimeFigureOut">
              <a:rPr lang="en-US" smtClean="0"/>
              <a:pPr/>
              <a:t>10/23/11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F0088-3401-C442-9640-BF281AA461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BFFE2A-A994-0D43-A112-E9D953DED71A}" type="datetimeFigureOut">
              <a:rPr lang="en-US" smtClean="0"/>
              <a:pPr/>
              <a:t>10/23/11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F0088-3401-C442-9640-BF281AA461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BFFE2A-A994-0D43-A112-E9D953DED71A}" type="datetimeFigureOut">
              <a:rPr lang="en-US" smtClean="0"/>
              <a:pPr/>
              <a:t>10/23/11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F0088-3401-C442-9640-BF281AA461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BFFE2A-A994-0D43-A112-E9D953DED71A}" type="datetimeFigureOut">
              <a:rPr lang="en-US" smtClean="0"/>
              <a:pPr/>
              <a:t>10/23/11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F0088-3401-C442-9640-BF281AA4611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BFFE2A-A994-0D43-A112-E9D953DED71A}" type="datetimeFigureOut">
              <a:rPr lang="en-US" smtClean="0"/>
              <a:pPr/>
              <a:t>10/23/11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F0088-3401-C442-9640-BF281AA461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BFFE2A-A994-0D43-A112-E9D953DED71A}" type="datetimeFigureOut">
              <a:rPr lang="en-US" smtClean="0"/>
              <a:pPr/>
              <a:t>10/23/11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F0088-3401-C442-9640-BF281AA461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BFFE2A-A994-0D43-A112-E9D953DED71A}" type="datetimeFigureOut">
              <a:rPr lang="en-US" smtClean="0"/>
              <a:pPr/>
              <a:t>10/23/11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F0088-3401-C442-9640-BF281AA461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0CBFFE2A-A994-0D43-A112-E9D953DED71A}" type="datetimeFigureOut">
              <a:rPr lang="en-US" smtClean="0"/>
              <a:pPr/>
              <a:t>10/23/11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F0088-3401-C442-9640-BF281AA4611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BFFE2A-A994-0D43-A112-E9D953DED71A}" type="datetimeFigureOut">
              <a:rPr lang="en-US" smtClean="0"/>
              <a:pPr/>
              <a:t>10/23/11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F0088-3401-C442-9640-BF281AA461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BFFE2A-A994-0D43-A112-E9D953DED71A}" type="datetimeFigureOut">
              <a:rPr lang="en-US" smtClean="0"/>
              <a:pPr/>
              <a:t>10/23/11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F0088-3401-C442-9640-BF281AA4611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0CBFFE2A-A994-0D43-A112-E9D953DED71A}" type="datetimeFigureOut">
              <a:rPr lang="en-US" smtClean="0"/>
              <a:pPr/>
              <a:t>10/23/11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13EF0088-3401-C442-9640-BF281AA4611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Hard%20Drive:Users:eschultheis:Documents:Michigan%20State:GK-12:Scientific%20Method%20Lesson%20Plan:Sampling%20Insects%20Worksheet.doc!OLE_LINK1"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 TargetMode="External"/><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r="19334" b="9352"/>
          <a:stretch>
            <a:fillRect/>
          </a:stretch>
        </p:blipFill>
        <p:spPr>
          <a:xfrm>
            <a:off x="1006883" y="0"/>
            <a:ext cx="8137117" cy="6858000"/>
          </a:xfrm>
          <a:prstGeom prst="rect">
            <a:avLst/>
          </a:prstGeom>
        </p:spPr>
      </p:pic>
      <p:sp>
        <p:nvSpPr>
          <p:cNvPr id="2" name="Title 1"/>
          <p:cNvSpPr>
            <a:spLocks noGrp="1"/>
          </p:cNvSpPr>
          <p:nvPr>
            <p:ph type="ctrTitle"/>
          </p:nvPr>
        </p:nvSpPr>
        <p:spPr>
          <a:xfrm>
            <a:off x="1432560" y="453550"/>
            <a:ext cx="7406640" cy="1045935"/>
          </a:xfrm>
        </p:spPr>
        <p:txBody>
          <a:bodyPr>
            <a:noAutofit/>
          </a:bodyPr>
          <a:lstStyle/>
          <a:p>
            <a:r>
              <a:rPr lang="en-US" sz="5400" b="1" dirty="0" smtClean="0">
                <a:solidFill>
                  <a:schemeClr val="tx1">
                    <a:lumMod val="95000"/>
                    <a:lumOff val="5000"/>
                  </a:schemeClr>
                </a:solidFill>
              </a:rPr>
              <a:t>The Scientific Method</a:t>
            </a:r>
            <a:endParaRPr lang="en-US" sz="5400" b="1" dirty="0">
              <a:solidFill>
                <a:schemeClr val="tx1">
                  <a:lumMod val="95000"/>
                  <a:lumOff val="5000"/>
                </a:schemeClr>
              </a:solidFill>
            </a:endParaRPr>
          </a:p>
        </p:txBody>
      </p:sp>
      <p:sp>
        <p:nvSpPr>
          <p:cNvPr id="3" name="Subtitle 2"/>
          <p:cNvSpPr>
            <a:spLocks noGrp="1"/>
          </p:cNvSpPr>
          <p:nvPr>
            <p:ph type="subTitle" idx="1"/>
          </p:nvPr>
        </p:nvSpPr>
        <p:spPr>
          <a:xfrm>
            <a:off x="1432560" y="1499485"/>
            <a:ext cx="7406640" cy="1752600"/>
          </a:xfrm>
        </p:spPr>
        <p:txBody>
          <a:bodyPr>
            <a:normAutofit/>
          </a:bodyPr>
          <a:lstStyle/>
          <a:p>
            <a:r>
              <a:rPr lang="en-US" sz="3200" b="1" dirty="0" smtClean="0"/>
              <a:t>Insect Biodiversity</a:t>
            </a:r>
          </a:p>
          <a:p>
            <a:r>
              <a:rPr lang="en-US" sz="3200" b="1" dirty="0" smtClean="0"/>
              <a:t>Ms. Schultheis</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into groups to discuss:</a:t>
            </a:r>
            <a:endParaRPr lang="en-US" dirty="0"/>
          </a:p>
        </p:txBody>
      </p:sp>
      <p:sp>
        <p:nvSpPr>
          <p:cNvPr id="3" name="Content Placeholder 2"/>
          <p:cNvSpPr>
            <a:spLocks noGrp="1"/>
          </p:cNvSpPr>
          <p:nvPr>
            <p:ph idx="1"/>
          </p:nvPr>
        </p:nvSpPr>
        <p:spPr/>
        <p:txBody>
          <a:bodyPr/>
          <a:lstStyle/>
          <a:p>
            <a:r>
              <a:rPr lang="en-US" dirty="0" smtClean="0"/>
              <a:t>What hypothesis do you want to test related to the scientific question?</a:t>
            </a:r>
          </a:p>
          <a:p>
            <a:r>
              <a:rPr lang="en-US" dirty="0" smtClean="0"/>
              <a:t>How will you test your hypothesis?</a:t>
            </a:r>
          </a:p>
          <a:p>
            <a:endParaRPr lang="en-US" dirty="0" smtClean="0"/>
          </a:p>
          <a:p>
            <a:r>
              <a:rPr lang="en-US" dirty="0" smtClean="0"/>
              <a:t>Write down:</a:t>
            </a:r>
          </a:p>
          <a:p>
            <a:pPr lvl="1"/>
            <a:r>
              <a:rPr lang="en-US" dirty="0" smtClean="0"/>
              <a:t>Your hypothesis</a:t>
            </a:r>
          </a:p>
          <a:p>
            <a:pPr lvl="1"/>
            <a:r>
              <a:rPr lang="en-US" dirty="0" smtClean="0"/>
              <a:t>A short experimental design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970731" y="2188958"/>
            <a:ext cx="1714500" cy="1663700"/>
          </a:xfrm>
          <a:prstGeom prst="rect">
            <a:avLst/>
          </a:prstGeom>
          <a:scene3d>
            <a:camera prst="orthographicFront">
              <a:rot lat="0" lon="10800000" rev="0"/>
            </a:camera>
            <a:lightRig rig="threePt" dir="t"/>
          </a:scene3d>
        </p:spPr>
      </p:pic>
      <p:pic>
        <p:nvPicPr>
          <p:cNvPr id="8" name="Picture 7"/>
          <p:cNvPicPr>
            <a:picLocks noChangeAspect="1"/>
          </p:cNvPicPr>
          <p:nvPr/>
        </p:nvPicPr>
        <p:blipFill>
          <a:blip r:embed="rId3"/>
          <a:stretch>
            <a:fillRect/>
          </a:stretch>
        </p:blipFill>
        <p:spPr>
          <a:xfrm>
            <a:off x="3428614" y="4097036"/>
            <a:ext cx="2385949" cy="2385949"/>
          </a:xfrm>
          <a:prstGeom prst="rect">
            <a:avLst/>
          </a:prstGeom>
        </p:spPr>
      </p:pic>
      <p:pic>
        <p:nvPicPr>
          <p:cNvPr id="4" name="Picture 3"/>
          <p:cNvPicPr>
            <a:picLocks noChangeAspect="1"/>
          </p:cNvPicPr>
          <p:nvPr/>
        </p:nvPicPr>
        <p:blipFill>
          <a:blip r:embed="rId4"/>
          <a:srcRect l="12628" t="4792" r="11674" b="5631"/>
          <a:stretch>
            <a:fillRect/>
          </a:stretch>
        </p:blipFill>
        <p:spPr>
          <a:xfrm>
            <a:off x="5624751" y="483783"/>
            <a:ext cx="3308937" cy="3915618"/>
          </a:xfrm>
          <a:prstGeom prst="rect">
            <a:avLst/>
          </a:prstGeom>
        </p:spPr>
      </p:pic>
      <p:sp>
        <p:nvSpPr>
          <p:cNvPr id="2" name="Title 1"/>
          <p:cNvSpPr>
            <a:spLocks noGrp="1"/>
          </p:cNvSpPr>
          <p:nvPr>
            <p:ph type="title"/>
          </p:nvPr>
        </p:nvSpPr>
        <p:spPr>
          <a:xfrm>
            <a:off x="1232112" y="274320"/>
            <a:ext cx="7498080" cy="1143000"/>
          </a:xfrm>
        </p:spPr>
        <p:txBody>
          <a:bodyPr/>
          <a:lstStyle/>
          <a:p>
            <a:r>
              <a:rPr lang="en-US" dirty="0" smtClean="0"/>
              <a:t>Your supplies:</a:t>
            </a:r>
            <a:endParaRPr lang="en-US" dirty="0"/>
          </a:p>
        </p:txBody>
      </p:sp>
      <p:pic>
        <p:nvPicPr>
          <p:cNvPr id="5" name="Picture 4"/>
          <p:cNvPicPr>
            <a:picLocks noChangeAspect="1"/>
          </p:cNvPicPr>
          <p:nvPr/>
        </p:nvPicPr>
        <p:blipFill>
          <a:blip r:embed="rId5"/>
          <a:stretch>
            <a:fillRect/>
          </a:stretch>
        </p:blipFill>
        <p:spPr>
          <a:xfrm>
            <a:off x="6142446" y="4553318"/>
            <a:ext cx="2791242" cy="2186472"/>
          </a:xfrm>
          <a:prstGeom prst="rect">
            <a:avLst/>
          </a:prstGeom>
        </p:spPr>
      </p:pic>
      <p:sp>
        <p:nvSpPr>
          <p:cNvPr id="3" name="Content Placeholder 2"/>
          <p:cNvSpPr txBox="1">
            <a:spLocks/>
          </p:cNvSpPr>
          <p:nvPr/>
        </p:nvSpPr>
        <p:spPr>
          <a:xfrm>
            <a:off x="1323552" y="1279622"/>
            <a:ext cx="3657600" cy="257303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Habitats around your school:</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Bioenergy</a:t>
            </a:r>
            <a:r>
              <a:rPr kumimoji="0" lang="en-US" sz="2400" b="0" i="0" u="none" strike="noStrike" kern="1200" cap="none" spc="0" normalizeH="0" noProof="0" dirty="0" smtClean="0">
                <a:ln>
                  <a:noFill/>
                </a:ln>
                <a:solidFill>
                  <a:schemeClr val="tx1"/>
                </a:solidFill>
                <a:effectLst/>
                <a:uLnTx/>
                <a:uFillTx/>
                <a:latin typeface="+mn-lt"/>
                <a:ea typeface="+mn-ea"/>
                <a:cs typeface="+mn-cs"/>
              </a:rPr>
              <a:t> plots</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lang="en-US" sz="2400" baseline="0" dirty="0" smtClean="0"/>
              <a:t>Lawn</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rPr>
              <a:t>Parking </a:t>
            </a:r>
            <a:r>
              <a:rPr kumimoji="0" lang="en-US" sz="2400" b="0" i="0" u="none" strike="noStrike" kern="1200" cap="none" spc="0" normalizeH="0" noProof="0" dirty="0" smtClean="0">
                <a:ln>
                  <a:noFill/>
                </a:ln>
                <a:solidFill>
                  <a:schemeClr val="tx1"/>
                </a:solidFill>
                <a:effectLst/>
                <a:uLnTx/>
                <a:uFillTx/>
                <a:latin typeface="+mn-lt"/>
                <a:ea typeface="+mn-ea"/>
                <a:cs typeface="+mn-cs"/>
              </a:rPr>
              <a:t>lot</a:t>
            </a:r>
          </a:p>
        </p:txBody>
      </p:sp>
      <p:pic>
        <p:nvPicPr>
          <p:cNvPr id="7" name="Picture 6"/>
          <p:cNvPicPr>
            <a:picLocks noChangeAspect="1"/>
          </p:cNvPicPr>
          <p:nvPr/>
        </p:nvPicPr>
        <p:blipFill>
          <a:blip r:embed="rId6"/>
          <a:stretch>
            <a:fillRect/>
          </a:stretch>
        </p:blipFill>
        <p:spPr>
          <a:xfrm>
            <a:off x="1582603" y="4097036"/>
            <a:ext cx="1562419" cy="23673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53406"/>
            <a:ext cx="8229600" cy="1143000"/>
          </a:xfrm>
        </p:spPr>
        <p:txBody>
          <a:bodyPr/>
          <a:lstStyle/>
          <a:p>
            <a:r>
              <a:rPr lang="en-US" dirty="0" smtClean="0"/>
              <a:t>Go into the field!</a:t>
            </a:r>
            <a:endParaRPr lang="en-US" dirty="0"/>
          </a:p>
        </p:txBody>
      </p:sp>
      <p:sp>
        <p:nvSpPr>
          <p:cNvPr id="3" name="Text Placeholder 2"/>
          <p:cNvSpPr>
            <a:spLocks noGrp="1"/>
          </p:cNvSpPr>
          <p:nvPr>
            <p:ph type="body" idx="1"/>
          </p:nvPr>
        </p:nvSpPr>
        <p:spPr/>
        <p:txBody>
          <a:bodyPr/>
          <a:lstStyle/>
          <a:p>
            <a:r>
              <a:rPr lang="en-US" dirty="0" smtClean="0"/>
              <a:t>Bioenergy Plots</a:t>
            </a:r>
            <a:endParaRPr lang="en-US" dirty="0"/>
          </a:p>
        </p:txBody>
      </p:sp>
      <p:sp>
        <p:nvSpPr>
          <p:cNvPr id="4" name="Text Placeholder 3"/>
          <p:cNvSpPr>
            <a:spLocks noGrp="1"/>
          </p:cNvSpPr>
          <p:nvPr>
            <p:ph type="body" sz="half" idx="3"/>
          </p:nvPr>
        </p:nvSpPr>
        <p:spPr/>
        <p:txBody>
          <a:bodyPr/>
          <a:lstStyle/>
          <a:p>
            <a:r>
              <a:rPr lang="en-US" dirty="0" smtClean="0"/>
              <a:t>School </a:t>
            </a:r>
            <a:r>
              <a:rPr lang="en-US" dirty="0" smtClean="0"/>
              <a:t>Yard</a:t>
            </a:r>
            <a:endParaRPr lang="en-US" dirty="0"/>
          </a:p>
        </p:txBody>
      </p:sp>
      <p:pic>
        <p:nvPicPr>
          <p:cNvPr id="9" name="Picture 8" descr="Screen Shot 2011-09-14 at 11.04.02 AM.png"/>
          <p:cNvPicPr>
            <a:picLocks noChangeAspect="1"/>
          </p:cNvPicPr>
          <p:nvPr/>
        </p:nvPicPr>
        <p:blipFill>
          <a:blip r:embed="rId2"/>
          <a:srcRect t="11813" b="4139"/>
          <a:stretch>
            <a:fillRect/>
          </a:stretch>
        </p:blipFill>
        <p:spPr>
          <a:xfrm>
            <a:off x="457200" y="968358"/>
            <a:ext cx="4023360" cy="4478349"/>
          </a:xfrm>
          <a:prstGeom prst="rect">
            <a:avLst/>
          </a:prstGeom>
        </p:spPr>
      </p:pic>
      <p:pic>
        <p:nvPicPr>
          <p:cNvPr id="10" name="Picture 9" descr="Screen Shot 2011-09-14 at 11.06.04 AM.png"/>
          <p:cNvPicPr>
            <a:picLocks noChangeAspect="1"/>
          </p:cNvPicPr>
          <p:nvPr/>
        </p:nvPicPr>
        <p:blipFill>
          <a:blip r:embed="rId3"/>
          <a:srcRect b="11589"/>
          <a:stretch>
            <a:fillRect/>
          </a:stretch>
        </p:blipFill>
        <p:spPr>
          <a:xfrm>
            <a:off x="4663440" y="968358"/>
            <a:ext cx="4023360" cy="448504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92540" y="1605958"/>
          <a:ext cx="8962987" cy="4098927"/>
        </p:xfrm>
        <a:graphic>
          <a:graphicData uri="http://schemas.openxmlformats.org/presentationml/2006/ole">
            <p:oleObj spid="_x0000_s27650" name="Document" r:id="rId3" imgW="6248400" imgH="2857500" progId="Word.Document.12">
              <p:link updateAutomatic="1"/>
            </p:oleObj>
          </a:graphicData>
        </a:graphic>
      </p:graphicFrame>
      <p:sp>
        <p:nvSpPr>
          <p:cNvPr id="8" name="Title 1"/>
          <p:cNvSpPr txBox="1">
            <a:spLocks/>
          </p:cNvSpPr>
          <p:nvPr/>
        </p:nvSpPr>
        <p:spPr>
          <a:xfrm>
            <a:off x="1028324" y="896352"/>
            <a:ext cx="8115675" cy="2286000"/>
          </a:xfrm>
          <a:prstGeom prst="rect">
            <a:avLst/>
          </a:prstGeom>
        </p:spPr>
        <p:txBody>
          <a:bodyPr anchor="t">
            <a:normAutofit/>
          </a:bodyPr>
          <a:lstStyle/>
          <a:p>
            <a:pPr marL="0" marR="0" lvl="0" indent="0" algn="l" defTabSz="914400" rtl="0" eaLnBrk="1" fontAlgn="auto" latinLnBrk="0" hangingPunct="1">
              <a:lnSpc>
                <a:spcPts val="45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Pooled class </a:t>
            </a:r>
            <a:r>
              <a:rPr lang="en-US" sz="4000" b="1" cap="all"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data</a:t>
            </a:r>
            <a:endParaRPr kumimoji="0" lang="en-US" sz="4000" b="1" i="0" u="none" strike="noStrike" kern="1200" cap="all"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92540" y="1605958"/>
          <a:ext cx="8962987" cy="4098927"/>
        </p:xfrm>
        <a:graphic>
          <a:graphicData uri="http://schemas.openxmlformats.org/presentationml/2006/ole">
            <p:oleObj spid="_x0000_s43010" name="Document" r:id="rId4" imgW="6248400" imgH="2857500" progId="Word.Document.12">
              <p:link updateAutomatic="1"/>
            </p:oleObj>
          </a:graphicData>
        </a:graphic>
      </p:graphicFrame>
      <p:sp>
        <p:nvSpPr>
          <p:cNvPr id="8" name="Title 1"/>
          <p:cNvSpPr txBox="1">
            <a:spLocks/>
          </p:cNvSpPr>
          <p:nvPr/>
        </p:nvSpPr>
        <p:spPr>
          <a:xfrm>
            <a:off x="1028324" y="896352"/>
            <a:ext cx="8115675" cy="2286000"/>
          </a:xfrm>
          <a:prstGeom prst="rect">
            <a:avLst/>
          </a:prstGeom>
        </p:spPr>
        <p:txBody>
          <a:bodyPr anchor="t">
            <a:normAutofit/>
          </a:bodyPr>
          <a:lstStyle/>
          <a:p>
            <a:pPr marL="0" marR="0" lvl="0" indent="0" algn="l" defTabSz="914400" rtl="0" eaLnBrk="1" fontAlgn="auto" latinLnBrk="0" hangingPunct="1">
              <a:lnSpc>
                <a:spcPts val="45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Pooled class </a:t>
            </a:r>
            <a:r>
              <a:rPr lang="en-US" sz="4000" b="1" cap="all"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data</a:t>
            </a:r>
            <a:endParaRPr kumimoji="0" lang="en-US" sz="4000" b="1" i="0" u="none" strike="noStrike" kern="1200" cap="all"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4" name="TextBox 3"/>
          <p:cNvSpPr txBox="1"/>
          <p:nvPr/>
        </p:nvSpPr>
        <p:spPr>
          <a:xfrm>
            <a:off x="1829553" y="3257942"/>
            <a:ext cx="756015" cy="2031325"/>
          </a:xfrm>
          <a:prstGeom prst="rect">
            <a:avLst/>
          </a:prstGeom>
          <a:noFill/>
        </p:spPr>
        <p:txBody>
          <a:bodyPr wrap="square" rtlCol="0">
            <a:spAutoFit/>
          </a:bodyPr>
          <a:lstStyle/>
          <a:p>
            <a:r>
              <a:rPr lang="en-US" dirty="0" smtClean="0"/>
              <a:t>10</a:t>
            </a:r>
          </a:p>
          <a:p>
            <a:endParaRPr lang="en-US" dirty="0" smtClean="0"/>
          </a:p>
          <a:p>
            <a:r>
              <a:rPr lang="en-US" dirty="0" smtClean="0"/>
              <a:t>11</a:t>
            </a:r>
          </a:p>
          <a:p>
            <a:endParaRPr lang="en-US" dirty="0" smtClean="0"/>
          </a:p>
          <a:p>
            <a:r>
              <a:rPr lang="en-US" dirty="0" smtClean="0"/>
              <a:t>16</a:t>
            </a:r>
          </a:p>
          <a:p>
            <a:endParaRPr lang="en-US" dirty="0" smtClean="0"/>
          </a:p>
          <a:p>
            <a:r>
              <a:rPr lang="en-US" dirty="0" smtClean="0"/>
              <a:t>6</a:t>
            </a:r>
            <a:endParaRPr lang="en-US" dirty="0"/>
          </a:p>
        </p:txBody>
      </p:sp>
      <p:sp>
        <p:nvSpPr>
          <p:cNvPr id="6" name="TextBox 5"/>
          <p:cNvSpPr txBox="1"/>
          <p:nvPr/>
        </p:nvSpPr>
        <p:spPr>
          <a:xfrm>
            <a:off x="2995014" y="3257942"/>
            <a:ext cx="756015" cy="2031325"/>
          </a:xfrm>
          <a:prstGeom prst="rect">
            <a:avLst/>
          </a:prstGeom>
          <a:noFill/>
        </p:spPr>
        <p:txBody>
          <a:bodyPr wrap="square" rtlCol="0">
            <a:spAutoFit/>
          </a:bodyPr>
          <a:lstStyle/>
          <a:p>
            <a:r>
              <a:rPr lang="en-US" dirty="0" smtClean="0"/>
              <a:t>468</a:t>
            </a:r>
          </a:p>
          <a:p>
            <a:endParaRPr lang="en-US" dirty="0" smtClean="0"/>
          </a:p>
          <a:p>
            <a:r>
              <a:rPr lang="en-US" dirty="0" smtClean="0"/>
              <a:t>948</a:t>
            </a:r>
          </a:p>
          <a:p>
            <a:endParaRPr lang="en-US" dirty="0" smtClean="0"/>
          </a:p>
          <a:p>
            <a:r>
              <a:rPr lang="en-US" dirty="0" smtClean="0"/>
              <a:t>512</a:t>
            </a:r>
          </a:p>
          <a:p>
            <a:endParaRPr lang="en-US" dirty="0" smtClean="0"/>
          </a:p>
          <a:p>
            <a:r>
              <a:rPr lang="en-US" dirty="0" smtClean="0"/>
              <a:t>130</a:t>
            </a:r>
            <a:endParaRPr lang="en-US" dirty="0"/>
          </a:p>
        </p:txBody>
      </p:sp>
      <p:sp>
        <p:nvSpPr>
          <p:cNvPr id="7" name="TextBox 6"/>
          <p:cNvSpPr txBox="1"/>
          <p:nvPr/>
        </p:nvSpPr>
        <p:spPr>
          <a:xfrm>
            <a:off x="4295359" y="3257942"/>
            <a:ext cx="756015" cy="2031325"/>
          </a:xfrm>
          <a:prstGeom prst="rect">
            <a:avLst/>
          </a:prstGeom>
          <a:noFill/>
        </p:spPr>
        <p:txBody>
          <a:bodyPr wrap="square" rtlCol="0">
            <a:spAutoFit/>
          </a:bodyPr>
          <a:lstStyle/>
          <a:p>
            <a:r>
              <a:rPr lang="en-US" dirty="0" smtClean="0"/>
              <a:t>10</a:t>
            </a:r>
          </a:p>
          <a:p>
            <a:endParaRPr lang="en-US" dirty="0" smtClean="0"/>
          </a:p>
          <a:p>
            <a:r>
              <a:rPr lang="en-US" dirty="0" smtClean="0"/>
              <a:t>7</a:t>
            </a:r>
          </a:p>
          <a:p>
            <a:endParaRPr lang="en-US" dirty="0" smtClean="0"/>
          </a:p>
          <a:p>
            <a:r>
              <a:rPr lang="en-US" dirty="0" smtClean="0"/>
              <a:t>9</a:t>
            </a:r>
          </a:p>
          <a:p>
            <a:endParaRPr lang="en-US" dirty="0" smtClean="0"/>
          </a:p>
          <a:p>
            <a:r>
              <a:rPr lang="en-US" dirty="0" smtClean="0"/>
              <a:t>2</a:t>
            </a:r>
            <a:endParaRPr lang="en-US" dirty="0"/>
          </a:p>
        </p:txBody>
      </p:sp>
      <p:sp>
        <p:nvSpPr>
          <p:cNvPr id="9" name="TextBox 8"/>
          <p:cNvSpPr txBox="1"/>
          <p:nvPr/>
        </p:nvSpPr>
        <p:spPr>
          <a:xfrm>
            <a:off x="5686428" y="3257942"/>
            <a:ext cx="756015" cy="2031325"/>
          </a:xfrm>
          <a:prstGeom prst="rect">
            <a:avLst/>
          </a:prstGeom>
          <a:noFill/>
        </p:spPr>
        <p:txBody>
          <a:bodyPr wrap="square" rtlCol="0">
            <a:spAutoFit/>
          </a:bodyPr>
          <a:lstStyle/>
          <a:p>
            <a:r>
              <a:rPr lang="en-US" dirty="0" smtClean="0"/>
              <a:t>46.8</a:t>
            </a:r>
          </a:p>
          <a:p>
            <a:endParaRPr lang="en-US" dirty="0" smtClean="0"/>
          </a:p>
          <a:p>
            <a:r>
              <a:rPr lang="en-US" dirty="0" smtClean="0"/>
              <a:t>86.2</a:t>
            </a:r>
          </a:p>
          <a:p>
            <a:endParaRPr lang="en-US" dirty="0" smtClean="0"/>
          </a:p>
          <a:p>
            <a:r>
              <a:rPr lang="en-US" dirty="0" smtClean="0"/>
              <a:t>32</a:t>
            </a:r>
          </a:p>
          <a:p>
            <a:endParaRPr lang="en-US" dirty="0" smtClean="0"/>
          </a:p>
          <a:p>
            <a:r>
              <a:rPr lang="en-US" dirty="0" smtClean="0"/>
              <a:t>8.1</a:t>
            </a:r>
            <a:endParaRPr lang="en-US" dirty="0"/>
          </a:p>
        </p:txBody>
      </p:sp>
      <p:sp>
        <p:nvSpPr>
          <p:cNvPr id="10" name="TextBox 9"/>
          <p:cNvSpPr txBox="1"/>
          <p:nvPr/>
        </p:nvSpPr>
        <p:spPr>
          <a:xfrm>
            <a:off x="7000698" y="3257942"/>
            <a:ext cx="756015" cy="2031325"/>
          </a:xfrm>
          <a:prstGeom prst="rect">
            <a:avLst/>
          </a:prstGeom>
          <a:noFill/>
        </p:spPr>
        <p:txBody>
          <a:bodyPr wrap="square" rtlCol="0">
            <a:spAutoFit/>
          </a:bodyPr>
          <a:lstStyle/>
          <a:p>
            <a:r>
              <a:rPr lang="en-US" dirty="0" smtClean="0"/>
              <a:t>1</a:t>
            </a:r>
          </a:p>
          <a:p>
            <a:endParaRPr lang="en-US" dirty="0" smtClean="0"/>
          </a:p>
          <a:p>
            <a:r>
              <a:rPr lang="en-US" dirty="0" smtClean="0"/>
              <a:t>0.6</a:t>
            </a:r>
          </a:p>
          <a:p>
            <a:endParaRPr lang="en-US" dirty="0" smtClean="0"/>
          </a:p>
          <a:p>
            <a:r>
              <a:rPr lang="en-US" dirty="0" smtClean="0"/>
              <a:t>1.8</a:t>
            </a:r>
          </a:p>
          <a:p>
            <a:endParaRPr lang="en-US" dirty="0" smtClean="0"/>
          </a:p>
          <a:p>
            <a:r>
              <a:rPr lang="en-US" dirty="0" smtClean="0"/>
              <a:t>0.125</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Chart 1"/>
          <p:cNvGraphicFramePr/>
          <p:nvPr/>
        </p:nvGraphicFramePr>
        <p:xfrm>
          <a:off x="1028324" y="1043156"/>
          <a:ext cx="8115675" cy="557862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p:cNvSpPr txBox="1">
            <a:spLocks/>
          </p:cNvSpPr>
          <p:nvPr/>
        </p:nvSpPr>
        <p:spPr>
          <a:xfrm>
            <a:off x="1028324" y="302364"/>
            <a:ext cx="8115675" cy="2286000"/>
          </a:xfrm>
          <a:prstGeom prst="rect">
            <a:avLst/>
          </a:prstGeom>
        </p:spPr>
        <p:txBody>
          <a:bodyPr anchor="t">
            <a:normAutofit/>
          </a:bodyPr>
          <a:lstStyle/>
          <a:p>
            <a:pPr marL="0" marR="0" lvl="0" indent="0" algn="l" defTabSz="914400" rtl="0" eaLnBrk="1" fontAlgn="auto" latinLnBrk="0" hangingPunct="1">
              <a:lnSpc>
                <a:spcPts val="45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Invertebrate Abundance</a:t>
            </a:r>
            <a:endParaRPr kumimoji="0" lang="en-US" sz="4000" b="1" i="0" u="none" strike="noStrike" kern="1200" cap="all"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1028324" y="302364"/>
            <a:ext cx="8115675" cy="2286000"/>
          </a:xfrm>
          <a:prstGeom prst="rect">
            <a:avLst/>
          </a:prstGeom>
        </p:spPr>
        <p:txBody>
          <a:bodyPr anchor="t">
            <a:normAutofit/>
          </a:bodyPr>
          <a:lstStyle/>
          <a:p>
            <a:pPr marL="0" marR="0" lvl="0" indent="0" algn="l" defTabSz="914400" rtl="0" eaLnBrk="1" fontAlgn="auto" latinLnBrk="0" hangingPunct="1">
              <a:lnSpc>
                <a:spcPts val="4500"/>
              </a:lnSpc>
              <a:spcBef>
                <a:spcPct val="0"/>
              </a:spcBef>
              <a:spcAft>
                <a:spcPts val="0"/>
              </a:spcAft>
              <a:buClrTx/>
              <a:buSzTx/>
              <a:buFontTx/>
              <a:buNone/>
              <a:tabLst/>
              <a:defRPr/>
            </a:pPr>
            <a:r>
              <a:rPr kumimoji="0" lang="en-US" sz="4000" b="1" i="0" u="none" strike="noStrike" kern="1200" cap="all"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Invertebrate Kinds</a:t>
            </a:r>
            <a:endParaRPr kumimoji="0" lang="en-US" sz="4000" b="1" i="0" u="none" strike="noStrike" kern="1200" cap="all"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aphicFrame>
        <p:nvGraphicFramePr>
          <p:cNvPr id="5" name="Chart 4"/>
          <p:cNvGraphicFramePr/>
          <p:nvPr/>
        </p:nvGraphicFramePr>
        <p:xfrm>
          <a:off x="1028324" y="967566"/>
          <a:ext cx="8115676" cy="557862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2089" y="0"/>
            <a:ext cx="714375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idx="1"/>
          </p:nvPr>
        </p:nvSpPr>
        <p:spPr/>
        <p:txBody>
          <a:bodyPr/>
          <a:lstStyle/>
          <a:p>
            <a:r>
              <a:rPr lang="en-US" dirty="0" smtClean="0"/>
              <a:t>A possible explanation for something we observe around us</a:t>
            </a:r>
          </a:p>
          <a:p>
            <a:r>
              <a:rPr lang="en-US" dirty="0" smtClean="0"/>
              <a:t>Addresses a particular question we have</a:t>
            </a:r>
            <a:endParaRPr lang="en-US" dirty="0"/>
          </a:p>
        </p:txBody>
      </p:sp>
      <p:pic>
        <p:nvPicPr>
          <p:cNvPr id="4" name="Picture 3"/>
          <p:cNvPicPr>
            <a:picLocks noChangeAspect="1"/>
          </p:cNvPicPr>
          <p:nvPr/>
        </p:nvPicPr>
        <p:blipFill>
          <a:blip r:embed="rId2"/>
          <a:stretch>
            <a:fillRect/>
          </a:stretch>
        </p:blipFill>
        <p:spPr>
          <a:xfrm>
            <a:off x="2495542" y="3354304"/>
            <a:ext cx="4787900" cy="3175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t>
            </a:r>
            <a:endParaRPr lang="en-US" dirty="0"/>
          </a:p>
        </p:txBody>
      </p:sp>
      <p:sp>
        <p:nvSpPr>
          <p:cNvPr id="3" name="Content Placeholder 2"/>
          <p:cNvSpPr>
            <a:spLocks noGrp="1"/>
          </p:cNvSpPr>
          <p:nvPr>
            <p:ph idx="1"/>
          </p:nvPr>
        </p:nvSpPr>
        <p:spPr/>
        <p:txBody>
          <a:bodyPr/>
          <a:lstStyle/>
          <a:p>
            <a:r>
              <a:rPr lang="en-US" dirty="0" smtClean="0"/>
              <a:t>Design an experiment that will test your hypothesis</a:t>
            </a:r>
          </a:p>
          <a:p>
            <a:r>
              <a:rPr lang="en-US" dirty="0" smtClean="0"/>
              <a:t>Procedure you choose must take into account other factors that might interfere with your results</a:t>
            </a:r>
          </a:p>
          <a:p>
            <a:r>
              <a:rPr lang="en-US" dirty="0" smtClean="0"/>
              <a:t>Results must be reliable</a:t>
            </a:r>
          </a:p>
        </p:txBody>
      </p:sp>
      <p:pic>
        <p:nvPicPr>
          <p:cNvPr id="4" name="Picture 3"/>
          <p:cNvPicPr>
            <a:picLocks noChangeAspect="1"/>
          </p:cNvPicPr>
          <p:nvPr/>
        </p:nvPicPr>
        <p:blipFill>
          <a:blip r:embed="rId2"/>
          <a:stretch>
            <a:fillRect/>
          </a:stretch>
        </p:blipFill>
        <p:spPr>
          <a:xfrm>
            <a:off x="6173678" y="4481743"/>
            <a:ext cx="2970322" cy="237625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your experiment you </a:t>
            </a:r>
            <a:r>
              <a:rPr lang="en-US" dirty="0" smtClean="0"/>
              <a:t>must:</a:t>
            </a:r>
            <a:endParaRPr lang="en-US" dirty="0"/>
          </a:p>
        </p:txBody>
      </p:sp>
      <p:sp>
        <p:nvSpPr>
          <p:cNvPr id="4" name="Content Placeholder 3"/>
          <p:cNvSpPr>
            <a:spLocks noGrp="1"/>
          </p:cNvSpPr>
          <p:nvPr>
            <p:ph sz="half" idx="2"/>
          </p:nvPr>
        </p:nvSpPr>
        <p:spPr>
          <a:xfrm>
            <a:off x="1844676" y="1524000"/>
            <a:ext cx="7089012" cy="4663440"/>
          </a:xfrm>
        </p:spPr>
        <p:txBody>
          <a:bodyPr/>
          <a:lstStyle/>
          <a:p>
            <a:r>
              <a:rPr lang="en-US" dirty="0" smtClean="0"/>
              <a:t>Replicate</a:t>
            </a:r>
          </a:p>
          <a:p>
            <a:r>
              <a:rPr lang="en-US" dirty="0" smtClean="0"/>
              <a:t>Randomize</a:t>
            </a:r>
          </a:p>
          <a:p>
            <a:pPr lvl="1"/>
            <a:r>
              <a:rPr lang="en-US" dirty="0" smtClean="0"/>
              <a:t>Reduces bias</a:t>
            </a:r>
            <a:r>
              <a:rPr lang="en-US" dirty="0" smtClean="0"/>
              <a:t> of the scientist</a:t>
            </a:r>
          </a:p>
          <a:p>
            <a:pPr lvl="1"/>
            <a:r>
              <a:rPr lang="en-US" dirty="0" smtClean="0"/>
              <a:t>Gives</a:t>
            </a:r>
            <a:r>
              <a:rPr lang="en-US" dirty="0" smtClean="0"/>
              <a:t> a </a:t>
            </a:r>
            <a:r>
              <a:rPr lang="en-US" dirty="0" smtClean="0"/>
              <a:t>more reliable sample</a:t>
            </a:r>
          </a:p>
        </p:txBody>
      </p:sp>
      <p:pic>
        <p:nvPicPr>
          <p:cNvPr id="6" name="Picture 5"/>
          <p:cNvPicPr>
            <a:picLocks noChangeAspect="1"/>
          </p:cNvPicPr>
          <p:nvPr/>
        </p:nvPicPr>
        <p:blipFill>
          <a:blip r:embed="rId2"/>
          <a:srcRect l="29356" t="15351" r="30504" b="12771"/>
          <a:stretch>
            <a:fillRect/>
          </a:stretch>
        </p:blipFill>
        <p:spPr>
          <a:xfrm>
            <a:off x="1056703" y="4070890"/>
            <a:ext cx="1575945" cy="2116550"/>
          </a:xfrm>
          <a:prstGeom prst="rect">
            <a:avLst/>
          </a:prstGeom>
        </p:spPr>
      </p:pic>
      <p:pic>
        <p:nvPicPr>
          <p:cNvPr id="7" name="Picture 6"/>
          <p:cNvPicPr>
            <a:picLocks noChangeAspect="1"/>
          </p:cNvPicPr>
          <p:nvPr/>
        </p:nvPicPr>
        <p:blipFill>
          <a:blip r:embed="rId2"/>
          <a:srcRect l="29356" t="15351" r="30504" b="12771"/>
          <a:stretch>
            <a:fillRect/>
          </a:stretch>
        </p:blipFill>
        <p:spPr>
          <a:xfrm>
            <a:off x="2708248" y="4070890"/>
            <a:ext cx="1575945" cy="2116550"/>
          </a:xfrm>
          <a:prstGeom prst="rect">
            <a:avLst/>
          </a:prstGeom>
        </p:spPr>
      </p:pic>
      <p:pic>
        <p:nvPicPr>
          <p:cNvPr id="8" name="Picture 7"/>
          <p:cNvPicPr>
            <a:picLocks noChangeAspect="1"/>
          </p:cNvPicPr>
          <p:nvPr/>
        </p:nvPicPr>
        <p:blipFill>
          <a:blip r:embed="rId2">
            <a:duotone>
              <a:schemeClr val="accent1">
                <a:shade val="45000"/>
                <a:satMod val="135000"/>
              </a:schemeClr>
              <a:prstClr val="white"/>
            </a:duotone>
          </a:blip>
          <a:srcRect l="29356" t="15351" r="30504" b="12771"/>
          <a:stretch>
            <a:fillRect/>
          </a:stretch>
        </p:blipFill>
        <p:spPr>
          <a:xfrm>
            <a:off x="4329553" y="4070890"/>
            <a:ext cx="1575945" cy="2116550"/>
          </a:xfrm>
          <a:prstGeom prst="rect">
            <a:avLst/>
          </a:prstGeom>
        </p:spPr>
      </p:pic>
      <p:pic>
        <p:nvPicPr>
          <p:cNvPr id="9" name="Picture 8"/>
          <p:cNvPicPr>
            <a:picLocks noChangeAspect="1"/>
          </p:cNvPicPr>
          <p:nvPr/>
        </p:nvPicPr>
        <p:blipFill>
          <a:blip r:embed="rId2">
            <a:duotone>
              <a:schemeClr val="accent3">
                <a:shade val="45000"/>
                <a:satMod val="135000"/>
              </a:schemeClr>
              <a:prstClr val="white"/>
            </a:duotone>
          </a:blip>
          <a:srcRect l="29356" t="15351" r="30504" b="12771"/>
          <a:stretch>
            <a:fillRect/>
          </a:stretch>
        </p:blipFill>
        <p:spPr>
          <a:xfrm>
            <a:off x="6011338" y="4070890"/>
            <a:ext cx="1575945" cy="2116550"/>
          </a:xfrm>
          <a:prstGeom prst="rect">
            <a:avLst/>
          </a:prstGeom>
        </p:spPr>
      </p:pic>
      <p:pic>
        <p:nvPicPr>
          <p:cNvPr id="10" name="Picture 9"/>
          <p:cNvPicPr>
            <a:picLocks noChangeAspect="1"/>
          </p:cNvPicPr>
          <p:nvPr/>
        </p:nvPicPr>
        <p:blipFill>
          <a:blip r:embed="rId2"/>
          <a:srcRect l="29356" t="15351" r="30504" b="12771"/>
          <a:stretch>
            <a:fillRect/>
          </a:stretch>
        </p:blipFill>
        <p:spPr>
          <a:xfrm>
            <a:off x="7568055" y="4070890"/>
            <a:ext cx="1575945" cy="21165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55122" y="2872462"/>
            <a:ext cx="3626321" cy="3626321"/>
          </a:xfrm>
          <a:prstGeom prst="rect">
            <a:avLst/>
          </a:prstGeom>
        </p:spPr>
      </p:pic>
      <p:sp>
        <p:nvSpPr>
          <p:cNvPr id="2" name="Title 1"/>
          <p:cNvSpPr>
            <a:spLocks noGrp="1"/>
          </p:cNvSpPr>
          <p:nvPr>
            <p:ph type="title"/>
          </p:nvPr>
        </p:nvSpPr>
        <p:spPr/>
        <p:txBody>
          <a:bodyPr/>
          <a:lstStyle/>
          <a:p>
            <a:r>
              <a:rPr lang="en-US" dirty="0" smtClean="0"/>
              <a:t>Collect and interpret data</a:t>
            </a:r>
            <a:endParaRPr lang="en-US" dirty="0"/>
          </a:p>
        </p:txBody>
      </p:sp>
      <p:sp>
        <p:nvSpPr>
          <p:cNvPr id="3" name="Content Placeholder 2"/>
          <p:cNvSpPr>
            <a:spLocks noGrp="1"/>
          </p:cNvSpPr>
          <p:nvPr>
            <p:ph idx="1"/>
          </p:nvPr>
        </p:nvSpPr>
        <p:spPr>
          <a:xfrm>
            <a:off x="1323552" y="1447800"/>
            <a:ext cx="7498080" cy="4800600"/>
          </a:xfrm>
        </p:spPr>
        <p:txBody>
          <a:bodyPr/>
          <a:lstStyle/>
          <a:p>
            <a:r>
              <a:rPr lang="en-US" dirty="0" smtClean="0"/>
              <a:t>Data – the observations and measurements taken while running the experiment</a:t>
            </a:r>
          </a:p>
          <a:p>
            <a:pPr lvl="1"/>
            <a:r>
              <a:rPr lang="en-US" dirty="0" smtClean="0"/>
              <a:t>Make graphs</a:t>
            </a:r>
          </a:p>
          <a:p>
            <a:pPr lvl="1"/>
            <a:r>
              <a:rPr lang="en-US" dirty="0" smtClean="0"/>
              <a:t>Draw tables</a:t>
            </a:r>
          </a:p>
          <a:p>
            <a:pPr lvl="1"/>
            <a:r>
              <a:rPr lang="en-US" dirty="0" smtClean="0"/>
              <a:t>Make calculations</a:t>
            </a:r>
          </a:p>
          <a:p>
            <a:pPr lvl="1"/>
            <a:r>
              <a:rPr lang="en-US" dirty="0" smtClean="0"/>
              <a:t>Check for </a:t>
            </a:r>
          </a:p>
          <a:p>
            <a:pPr lvl="1">
              <a:buNone/>
            </a:pPr>
            <a:r>
              <a:rPr lang="en-US" dirty="0" smtClean="0"/>
              <a:t>	sources of error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Draw conclusions and design future experiments!</a:t>
            </a:r>
            <a:endParaRPr lang="en-US" dirty="0"/>
          </a:p>
        </p:txBody>
      </p:sp>
      <p:sp>
        <p:nvSpPr>
          <p:cNvPr id="3" name="Content Placeholder 2"/>
          <p:cNvSpPr>
            <a:spLocks noGrp="1"/>
          </p:cNvSpPr>
          <p:nvPr>
            <p:ph idx="1"/>
          </p:nvPr>
        </p:nvSpPr>
        <p:spPr>
          <a:xfrm>
            <a:off x="1435608" y="1774022"/>
            <a:ext cx="7498080" cy="4474377"/>
          </a:xfrm>
        </p:spPr>
        <p:txBody>
          <a:bodyPr/>
          <a:lstStyle/>
          <a:p>
            <a:r>
              <a:rPr lang="en-US" dirty="0" smtClean="0"/>
              <a:t>Does your data support your original hypothesis?</a:t>
            </a:r>
          </a:p>
          <a:p>
            <a:r>
              <a:rPr lang="en-US" dirty="0" smtClean="0"/>
              <a:t>What do the conclusions of your study mean for science and society?</a:t>
            </a:r>
          </a:p>
          <a:p>
            <a:r>
              <a:rPr lang="en-US" dirty="0" smtClean="0"/>
              <a:t>Is there something you would change about the previous experiment?</a:t>
            </a:r>
          </a:p>
          <a:p>
            <a:r>
              <a:rPr lang="en-US" dirty="0" smtClean="0"/>
              <a:t>Does the experiment lead to even more questions?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93283" y="0"/>
            <a:ext cx="6454588"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78392" y="822799"/>
            <a:ext cx="6400800" cy="2286000"/>
          </a:xfrm>
        </p:spPr>
        <p:txBody>
          <a:bodyPr/>
          <a:lstStyle/>
          <a:p>
            <a:r>
              <a:rPr lang="en-US" dirty="0" smtClean="0"/>
              <a:t>What habitats have the highest insect diversity?</a:t>
            </a:r>
            <a:endParaRPr lang="en-US" dirty="0"/>
          </a:p>
        </p:txBody>
      </p:sp>
      <p:sp>
        <p:nvSpPr>
          <p:cNvPr id="3" name="Text Placeholder 2"/>
          <p:cNvSpPr>
            <a:spLocks noGrp="1"/>
          </p:cNvSpPr>
          <p:nvPr>
            <p:ph type="body" idx="1"/>
          </p:nvPr>
        </p:nvSpPr>
        <p:spPr>
          <a:xfrm>
            <a:off x="2578392" y="408192"/>
            <a:ext cx="6400800" cy="414607"/>
          </a:xfrm>
        </p:spPr>
        <p:txBody>
          <a:bodyPr/>
          <a:lstStyle/>
          <a:p>
            <a:r>
              <a:rPr lang="en-US" dirty="0" smtClean="0"/>
              <a:t>Your Scientific Question:</a:t>
            </a:r>
            <a:endParaRPr lang="en-US" dirty="0"/>
          </a:p>
        </p:txBody>
      </p:sp>
      <p:pic>
        <p:nvPicPr>
          <p:cNvPr id="4" name="Picture 3"/>
          <p:cNvPicPr>
            <a:picLocks noChangeAspect="1"/>
          </p:cNvPicPr>
          <p:nvPr/>
        </p:nvPicPr>
        <p:blipFill>
          <a:blip r:embed="rId2">
            <a:lum bright="20000" contrast="-37000"/>
          </a:blip>
          <a:srcRect r="9353" b="9352"/>
          <a:stretch>
            <a:fillRect/>
          </a:stretch>
        </p:blipFill>
        <p:spPr>
          <a:xfrm>
            <a:off x="3038518" y="2730843"/>
            <a:ext cx="4944995" cy="370874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258</TotalTime>
  <Words>397</Words>
  <Application>Microsoft Macintosh PowerPoint</Application>
  <PresentationFormat>On-screen Show (4:3)</PresentationFormat>
  <Paragraphs>95</Paragraphs>
  <Slides>16</Slides>
  <Notes>4</Notes>
  <HiddenSlides>0</HiddenSlides>
  <MMClips>0</MMClips>
  <ScaleCrop>false</ScaleCrop>
  <HeadingPairs>
    <vt:vector size="6" baseType="variant">
      <vt:variant>
        <vt:lpstr>Design Template</vt:lpstr>
      </vt:variant>
      <vt:variant>
        <vt:i4>1</vt:i4>
      </vt:variant>
      <vt:variant>
        <vt:lpstr>Links</vt:lpstr>
      </vt:variant>
      <vt:variant>
        <vt:i4>2</vt:i4>
      </vt:variant>
      <vt:variant>
        <vt:lpstr>Slide Titles</vt:lpstr>
      </vt:variant>
      <vt:variant>
        <vt:i4>16</vt:i4>
      </vt:variant>
    </vt:vector>
  </HeadingPairs>
  <TitlesOfParts>
    <vt:vector size="19" baseType="lpstr">
      <vt:lpstr>Solstice</vt:lpstr>
      <vt:lpstr>Hard Drive:Users:eschultheis:Documents:Michigan State:GK-12:Scientific Method Lesson Plan:Sampling Insects Worksheet.doc!OLE_LINK1</vt:lpstr>
      <vt:lpstr>???</vt:lpstr>
      <vt:lpstr>The Scientific Method</vt:lpstr>
      <vt:lpstr>Slide 2</vt:lpstr>
      <vt:lpstr>Hypothesis</vt:lpstr>
      <vt:lpstr>Experiment</vt:lpstr>
      <vt:lpstr>In your experiment you must:</vt:lpstr>
      <vt:lpstr>Collect and interpret data</vt:lpstr>
      <vt:lpstr>Draw conclusions and design future experiments!</vt:lpstr>
      <vt:lpstr>Slide 8</vt:lpstr>
      <vt:lpstr>What habitats have the highest insect diversity?</vt:lpstr>
      <vt:lpstr>Break into groups to discuss:</vt:lpstr>
      <vt:lpstr>Your supplies:</vt:lpstr>
      <vt:lpstr>Go into the field!</vt:lpstr>
      <vt:lpstr>Slide 13</vt:lpstr>
      <vt:lpstr>Slide 14</vt:lpstr>
      <vt:lpstr>Slide 15</vt:lpstr>
      <vt:lpstr>Slide 16</vt:lpstr>
    </vt:vector>
  </TitlesOfParts>
  <Company>Michigan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Scientific Method</dc:title>
  <dc:creator>Elizabeth Schultheis</dc:creator>
  <cp:lastModifiedBy>Elizabeth Schultheis</cp:lastModifiedBy>
  <cp:revision>16</cp:revision>
  <dcterms:created xsi:type="dcterms:W3CDTF">2011-10-24T00:12:58Z</dcterms:created>
  <dcterms:modified xsi:type="dcterms:W3CDTF">2011-10-24T00:28:44Z</dcterms:modified>
</cp:coreProperties>
</file>