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C78D-AD5F-B54A-8E5A-C420B3A185B2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7C5E-18B7-C54A-9DBC-113B1864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588260" y="139700"/>
            <a:ext cx="535940" cy="267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62219" y="1099819"/>
            <a:ext cx="2701923" cy="737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404622"/>
            <a:ext cx="2362200" cy="2338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Savoye LET"/>
                <a:cs typeface="Savoye LET"/>
              </a:rPr>
              <a:t>Incredible Invertebrates!</a:t>
            </a:r>
            <a:endParaRPr lang="en-US" sz="8800" dirty="0">
              <a:latin typeface="Savoye LET"/>
              <a:cs typeface="Savoye LE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Savoye LET"/>
                <a:cs typeface="Savoye LET"/>
              </a:rPr>
              <a:t>Alycia</a:t>
            </a:r>
            <a:r>
              <a:rPr lang="en-US" sz="2800" dirty="0" smtClean="0">
                <a:latin typeface="Savoye LET"/>
                <a:cs typeface="Savoye LET"/>
              </a:rPr>
              <a:t> Reynolds Lackey </a:t>
            </a:r>
          </a:p>
          <a:p>
            <a:r>
              <a:rPr lang="en-US" sz="2800" dirty="0" smtClean="0">
                <a:latin typeface="Savoye LET"/>
                <a:cs typeface="Savoye LET"/>
              </a:rPr>
              <a:t>&amp; Kate Steensma</a:t>
            </a:r>
            <a:endParaRPr lang="en-US" sz="2800" dirty="0">
              <a:latin typeface="Savoye LET"/>
              <a:cs typeface="Savoye LE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6581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etc.usf.edu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38200"/>
            <a:ext cx="2335031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609818"/>
            <a:ext cx="2057400" cy="198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4000" b="1" dirty="0" err="1" smtClean="0"/>
              <a:t>in·ver·te·brate</a:t>
            </a:r>
            <a:r>
              <a:rPr lang="en-US" b="1" dirty="0" smtClean="0"/>
              <a:t> </a:t>
            </a:r>
            <a:r>
              <a:rPr lang="en-US" dirty="0" smtClean="0"/>
              <a:t>/</a:t>
            </a:r>
            <a:r>
              <a:rPr lang="en-US" dirty="0" err="1"/>
              <a:t>inˈvərtəbrit</a:t>
            </a:r>
            <a:r>
              <a:rPr lang="en-US" dirty="0" smtClean="0"/>
              <a:t>/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Noun:</a:t>
            </a:r>
            <a:r>
              <a:rPr lang="en-US" dirty="0" smtClean="0"/>
              <a:t> an animal lacking both a skull and a backbone such as an arthropod, mollusk, annelid, etc.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780" y="3721100"/>
            <a:ext cx="4847220" cy="313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65810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</a:t>
            </a:r>
            <a:r>
              <a:rPr lang="en-US" sz="1200" dirty="0" err="1" smtClean="0"/>
              <a:t>gm.nationalgeographic.com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581400"/>
            <a:ext cx="373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Invertebrates include between 95-97% of all animal species</a:t>
            </a:r>
            <a:endParaRPr 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1295400" y="3200400"/>
            <a:ext cx="4267200" cy="1905000"/>
          </a:xfrm>
          <a:prstGeom prst="wedgeEllipseCallout">
            <a:avLst>
              <a:gd name="adj1" fmla="val 37951"/>
              <a:gd name="adj2" fmla="val 53147"/>
            </a:avLst>
          </a:prstGeom>
          <a:noFill/>
          <a:ln w="3810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humans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99" y="4800600"/>
            <a:ext cx="2670601" cy="1780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65810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</a:t>
            </a:r>
            <a:r>
              <a:rPr lang="en-US" sz="1200" dirty="0" err="1" smtClean="0"/>
              <a:t>ewasiancuisine.com</a:t>
            </a:r>
            <a:r>
              <a:rPr lang="en-US" sz="1200" dirty="0" smtClean="0"/>
              <a:t>, </a:t>
            </a:r>
            <a:r>
              <a:rPr lang="en-US" sz="1200" dirty="0" err="1" smtClean="0"/>
              <a:t>wikipedia.org</a:t>
            </a:r>
            <a:r>
              <a:rPr lang="en-US" sz="1200" dirty="0" smtClean="0"/>
              <a:t>, malaria-</a:t>
            </a:r>
            <a:r>
              <a:rPr lang="en-US" sz="1200" dirty="0" err="1" smtClean="0"/>
              <a:t>symptoms.org</a:t>
            </a:r>
            <a:endParaRPr lang="en-US" sz="1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710770"/>
            <a:ext cx="2848645" cy="217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14303"/>
            <a:ext cx="3339676" cy="1966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96297"/>
            <a:ext cx="1273178" cy="956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l="13828"/>
          <a:stretch>
            <a:fillRect/>
          </a:stretch>
        </p:blipFill>
        <p:spPr>
          <a:xfrm>
            <a:off x="3488275" y="1417638"/>
            <a:ext cx="2988725" cy="1886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0378" y="4191000"/>
            <a:ext cx="221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Disease vectors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0738" y="13414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Crop destroyers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44446" y="32325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Decomposers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4431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Clam chowders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5475" y="3810000"/>
            <a:ext cx="1951930" cy="24064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45475" y="6172200"/>
            <a:ext cx="195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Honey makers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rcRect b="15295"/>
          <a:stretch>
            <a:fillRect/>
          </a:stretch>
        </p:blipFill>
        <p:spPr>
          <a:xfrm>
            <a:off x="6629844" y="1417637"/>
            <a:ext cx="2056956" cy="25786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1" y="3974068"/>
            <a:ext cx="198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Pollinators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invertebrates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87477"/>
            <a:ext cx="2433103" cy="3481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w</a:t>
            </a:r>
            <a:r>
              <a:rPr lang="en-US" sz="1200" dirty="0" err="1" smtClean="0"/>
              <a:t>ikipedia.org</a:t>
            </a:r>
            <a:r>
              <a:rPr lang="en-US" sz="1200" dirty="0" smtClean="0"/>
              <a:t>, microscopy-</a:t>
            </a:r>
            <a:r>
              <a:rPr lang="en-US" sz="1200" dirty="0" err="1" smtClean="0"/>
              <a:t>uk.org.uk</a:t>
            </a:r>
            <a:endParaRPr lang="en-US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55536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Largest invertebrate:</a:t>
            </a:r>
          </a:p>
          <a:p>
            <a:pPr algn="ctr"/>
            <a:r>
              <a:rPr lang="en-US" dirty="0" smtClean="0"/>
              <a:t>Colossal Squid</a:t>
            </a:r>
          </a:p>
          <a:p>
            <a:pPr algn="ctr"/>
            <a:r>
              <a:rPr lang="en-US" dirty="0" smtClean="0"/>
              <a:t>~39-46 feet long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33212" y="2425313"/>
            <a:ext cx="3424477" cy="2062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0303" y="5553670"/>
            <a:ext cx="2215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Smallest invertebrate:</a:t>
            </a:r>
          </a:p>
          <a:p>
            <a:pPr algn="ctr"/>
            <a:r>
              <a:rPr lang="en-US" dirty="0" smtClean="0"/>
              <a:t>Rotifer</a:t>
            </a:r>
          </a:p>
          <a:p>
            <a:pPr algn="ctr"/>
            <a:r>
              <a:rPr lang="en-US" dirty="0" smtClean="0"/>
              <a:t>~0.1-0.5 mm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220" y="1524000"/>
            <a:ext cx="3448980" cy="3861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1851" y="5553670"/>
            <a:ext cx="3164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Largest invertebrate colony:</a:t>
            </a:r>
          </a:p>
          <a:p>
            <a:pPr algn="ctr"/>
            <a:r>
              <a:rPr lang="en-US" dirty="0" smtClean="0"/>
              <a:t>Great barrier reef</a:t>
            </a:r>
          </a:p>
          <a:p>
            <a:pPr algn="ctr"/>
            <a:r>
              <a:rPr lang="en-US" dirty="0" smtClean="0"/>
              <a:t>Over 1,600 miles long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8041" y="1993900"/>
            <a:ext cx="1158759" cy="15875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rot="5400000">
            <a:off x="6399273" y="1995430"/>
            <a:ext cx="1130299" cy="112724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00800" y="3124201"/>
            <a:ext cx="1127244" cy="45719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50729" y="3536560"/>
            <a:ext cx="1548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Coral polyp:</a:t>
            </a:r>
          </a:p>
          <a:p>
            <a:pPr algn="ctr"/>
            <a:r>
              <a:rPr lang="en-US" dirty="0" smtClean="0"/>
              <a:t>~1-3 mm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invertebrates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7730"/>
            <a:ext cx="4243490" cy="3343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250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Mass migration:</a:t>
            </a:r>
          </a:p>
          <a:p>
            <a:pPr algn="ctr"/>
            <a:r>
              <a:rPr lang="en-US" dirty="0" smtClean="0"/>
              <a:t>Monarch butterfly</a:t>
            </a:r>
          </a:p>
          <a:p>
            <a:pPr algn="ctr"/>
            <a:r>
              <a:rPr lang="en-US" dirty="0" smtClean="0"/>
              <a:t>Sometimes travels up to 3,000 miles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9218"/>
          <a:stretch>
            <a:fillRect/>
          </a:stretch>
        </p:blipFill>
        <p:spPr>
          <a:xfrm>
            <a:off x="4648200" y="1837730"/>
            <a:ext cx="4267201" cy="334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53250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Performer:</a:t>
            </a:r>
          </a:p>
          <a:p>
            <a:pPr algn="ctr"/>
            <a:r>
              <a:rPr lang="en-US" dirty="0" smtClean="0"/>
              <a:t>Australian peacock spider</a:t>
            </a:r>
          </a:p>
          <a:p>
            <a:pPr algn="ctr"/>
            <a:r>
              <a:rPr lang="en-US" dirty="0" smtClean="0"/>
              <a:t>Woos his mate with an elaborate dance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581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monarchwatch.org</a:t>
            </a:r>
            <a:r>
              <a:rPr lang="en-US" sz="1200" dirty="0" smtClean="0"/>
              <a:t>, </a:t>
            </a:r>
            <a:r>
              <a:rPr lang="en-US" sz="1200" dirty="0" err="1" smtClean="0"/>
              <a:t>Jurgen</a:t>
            </a:r>
            <a:r>
              <a:rPr lang="en-US" sz="1200" dirty="0" smtClean="0"/>
              <a:t> Otto on </a:t>
            </a:r>
            <a:r>
              <a:rPr lang="en-US" sz="1200" dirty="0" err="1" smtClean="0"/>
              <a:t>flickr.com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invertebrates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Michigan has about ~20,000 species of invertebrates, including: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667000"/>
            <a:ext cx="1921351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74" y="2763777"/>
            <a:ext cx="2591326" cy="1427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08" y="4343400"/>
            <a:ext cx="1637792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494" y="4983777"/>
            <a:ext cx="3227906" cy="1340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117998" y="4679598"/>
            <a:ext cx="1124199" cy="1861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2413506"/>
            <a:ext cx="1556203" cy="1733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001869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Annelids</a:t>
            </a: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4154269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Mollusks</a:t>
            </a: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154269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Insects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6138446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Arachnids</a:t>
            </a: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6138446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Myriapods</a:t>
            </a:r>
            <a:endParaRPr lang="en-US" sz="2000" dirty="0" smtClean="0"/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6138446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Crustaceans</a:t>
            </a:r>
          </a:p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0700" y="3505200"/>
            <a:ext cx="685800" cy="338554"/>
          </a:xfrm>
          <a:prstGeom prst="rect">
            <a:avLst/>
          </a:prstGeom>
          <a:noFill/>
          <a:ln w="508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0" cap="flat" cmpd="sng" algn="ctr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a:rPr>
              <a:t>0 legs</a:t>
            </a:r>
            <a:endParaRPr lang="en-US" sz="1600" dirty="0">
              <a:ln w="0" cap="flat" cmpd="sng" algn="ctr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3750677"/>
            <a:ext cx="685800" cy="338554"/>
          </a:xfrm>
          <a:prstGeom prst="rect">
            <a:avLst/>
          </a:prstGeom>
          <a:noFill/>
          <a:ln w="508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</a:rPr>
              <a:t>0 legs</a:t>
            </a:r>
            <a:endParaRPr lang="en-US" sz="1600" dirty="0">
              <a:ln>
                <a:solidFill>
                  <a:schemeClr val="tx1">
                    <a:alpha val="0"/>
                  </a:schemeClr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3852446"/>
            <a:ext cx="685800" cy="338554"/>
          </a:xfrm>
          <a:prstGeom prst="rect">
            <a:avLst/>
          </a:prstGeom>
          <a:noFill/>
          <a:ln w="508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</a:rPr>
              <a:t>6</a:t>
            </a:r>
            <a:r>
              <a:rPr lang="en-US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</a:rPr>
              <a:t> legs</a:t>
            </a:r>
            <a:endParaRPr lang="en-US" sz="1600" dirty="0">
              <a:ln>
                <a:solidFill>
                  <a:schemeClr val="tx1">
                    <a:alpha val="0"/>
                  </a:schemeClr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147846"/>
            <a:ext cx="685800" cy="338554"/>
          </a:xfrm>
          <a:prstGeom prst="rect">
            <a:avLst/>
          </a:prstGeom>
          <a:noFill/>
          <a:ln w="508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</a:rPr>
              <a:t>8</a:t>
            </a:r>
            <a:r>
              <a:rPr lang="en-US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</a:rPr>
              <a:t> legs</a:t>
            </a:r>
            <a:endParaRPr lang="en-US" sz="1600" dirty="0">
              <a:ln>
                <a:solidFill>
                  <a:schemeClr val="tx1">
                    <a:alpha val="0"/>
                  </a:schemeClr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5029200"/>
            <a:ext cx="914400" cy="338554"/>
          </a:xfrm>
          <a:prstGeom prst="rect">
            <a:avLst/>
          </a:prstGeom>
          <a:noFill/>
          <a:ln w="508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</a:rPr>
              <a:t>20+ legs</a:t>
            </a:r>
            <a:endParaRPr lang="en-US" sz="1600" dirty="0">
              <a:ln>
                <a:solidFill>
                  <a:schemeClr val="tx1">
                    <a:alpha val="0"/>
                  </a:schemeClr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4800" y="4724400"/>
            <a:ext cx="1056316" cy="338554"/>
          </a:xfrm>
          <a:prstGeom prst="rect">
            <a:avLst/>
          </a:prstGeom>
          <a:noFill/>
          <a:ln w="50800" cap="flat" cmpd="sng" algn="ctr">
            <a:solidFill>
              <a:srgbClr val="558ED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</a:rPr>
              <a:t>10-14 legs</a:t>
            </a:r>
            <a:endParaRPr lang="en-US" sz="1600" dirty="0">
              <a:ln>
                <a:solidFill>
                  <a:schemeClr val="tx1">
                    <a:alpha val="0"/>
                  </a:schemeClr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</a:t>
            </a:r>
            <a:r>
              <a:rPr lang="en-US" sz="1200" dirty="0" err="1" smtClean="0"/>
              <a:t>nimals.howstuffworks.com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anatomy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263" r="7018"/>
          <a:stretch>
            <a:fillRect/>
          </a:stretch>
        </p:blipFill>
        <p:spPr>
          <a:xfrm>
            <a:off x="457200" y="1295400"/>
            <a:ext cx="4114800" cy="3543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62" y="1371600"/>
            <a:ext cx="3622638" cy="3543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4953000"/>
            <a:ext cx="2667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Arachnids </a:t>
            </a:r>
          </a:p>
          <a:p>
            <a:r>
              <a:rPr lang="en-US" sz="2400" b="1" dirty="0" smtClean="0"/>
              <a:t>(spiders &amp; ticks):</a:t>
            </a:r>
            <a:endParaRPr lang="en-US" sz="2400" b="1" dirty="0" smtClean="0"/>
          </a:p>
          <a:p>
            <a:r>
              <a:rPr lang="en-US" sz="2000" dirty="0" smtClean="0"/>
              <a:t>-8 legs</a:t>
            </a:r>
          </a:p>
          <a:p>
            <a:r>
              <a:rPr lang="en-US" sz="2000" dirty="0" smtClean="0"/>
              <a:t>-2 body segments</a:t>
            </a:r>
          </a:p>
          <a:p>
            <a:r>
              <a:rPr lang="en-US" sz="2000" dirty="0" smtClean="0"/>
              <a:t>-no antennae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953000"/>
            <a:ext cx="2895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Insects:</a:t>
            </a:r>
          </a:p>
          <a:p>
            <a:r>
              <a:rPr lang="en-US" sz="2000" dirty="0" smtClean="0"/>
              <a:t>-6 legs</a:t>
            </a:r>
          </a:p>
          <a:p>
            <a:r>
              <a:rPr lang="en-US" sz="2000" dirty="0" smtClean="0"/>
              <a:t>-3 body segments</a:t>
            </a:r>
          </a:p>
          <a:p>
            <a:r>
              <a:rPr lang="en-US" sz="2000" dirty="0" smtClean="0"/>
              <a:t>-antennae</a:t>
            </a:r>
          </a:p>
          <a:p>
            <a:r>
              <a:rPr lang="en-US" sz="2000" dirty="0" smtClean="0"/>
              <a:t>-wings (sometimes)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685800"/>
            <a:ext cx="3295650" cy="439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anatomy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57568"/>
          <a:stretch>
            <a:fillRect/>
          </a:stretch>
        </p:blipFill>
        <p:spPr>
          <a:xfrm>
            <a:off x="1298910" y="1981200"/>
            <a:ext cx="251109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8910" y="5029200"/>
            <a:ext cx="33492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Crustaceans </a:t>
            </a:r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pillbugs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sowbugs</a:t>
            </a:r>
            <a:r>
              <a:rPr lang="en-US" sz="2400" b="1" dirty="0" smtClean="0"/>
              <a:t>):</a:t>
            </a:r>
            <a:endParaRPr lang="en-US" sz="2400" b="1" dirty="0" smtClean="0"/>
          </a:p>
          <a:p>
            <a:r>
              <a:rPr lang="en-US" sz="2000" dirty="0" smtClean="0"/>
              <a:t>-10-14 legs</a:t>
            </a:r>
          </a:p>
          <a:p>
            <a:r>
              <a:rPr lang="en-US" sz="2000" dirty="0" smtClean="0"/>
              <a:t>-many body segments</a:t>
            </a:r>
          </a:p>
          <a:p>
            <a:r>
              <a:rPr lang="en-US" sz="2000" dirty="0" smtClean="0"/>
              <a:t>-antennae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979075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Myriapods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centi</a:t>
            </a:r>
            <a:r>
              <a:rPr lang="en-US" sz="2400" b="1" dirty="0" smtClean="0"/>
              <a:t>- &amp; millipedes):</a:t>
            </a:r>
            <a:endParaRPr lang="en-US" sz="2400" b="1" dirty="0" smtClean="0"/>
          </a:p>
          <a:p>
            <a:r>
              <a:rPr lang="en-US" sz="2000" dirty="0" smtClean="0"/>
              <a:t>-20+ legs</a:t>
            </a:r>
          </a:p>
          <a:p>
            <a:r>
              <a:rPr lang="en-US" sz="2000" dirty="0" smtClean="0"/>
              <a:t>-many body segments</a:t>
            </a:r>
          </a:p>
          <a:p>
            <a:r>
              <a:rPr lang="en-US" sz="2000" dirty="0" smtClean="0"/>
              <a:t>-antennae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anatomy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33" y="3962400"/>
            <a:ext cx="3553367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316480"/>
            <a:ext cx="556260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1" y="2068830"/>
            <a:ext cx="28193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Annelids (segmented worms):</a:t>
            </a:r>
            <a:endParaRPr lang="en-US" sz="2400" b="1" dirty="0" smtClean="0"/>
          </a:p>
          <a:p>
            <a:r>
              <a:rPr lang="en-US" sz="2000" dirty="0" smtClean="0"/>
              <a:t>-no legs</a:t>
            </a:r>
          </a:p>
          <a:p>
            <a:r>
              <a:rPr lang="en-US" sz="2000" dirty="0" smtClean="0"/>
              <a:t>-many body segments</a:t>
            </a:r>
          </a:p>
          <a:p>
            <a:r>
              <a:rPr lang="en-US" sz="2000" dirty="0" smtClean="0"/>
              <a:t>-no antennae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343400"/>
            <a:ext cx="3124199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Mollusks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(</a:t>
            </a:r>
            <a:r>
              <a:rPr lang="en-US" sz="2400" b="1" dirty="0" smtClean="0"/>
              <a:t>slugs, snails</a:t>
            </a:r>
            <a:r>
              <a:rPr lang="en-US" sz="2400" b="1" dirty="0" smtClean="0"/>
              <a:t>)</a:t>
            </a:r>
            <a:r>
              <a:rPr lang="en-US" sz="2400" b="1" dirty="0" smtClean="0"/>
              <a:t>:</a:t>
            </a:r>
          </a:p>
          <a:p>
            <a:r>
              <a:rPr lang="en-US" sz="2000" dirty="0" smtClean="0"/>
              <a:t>-no legs</a:t>
            </a:r>
          </a:p>
          <a:p>
            <a:r>
              <a:rPr lang="en-US" sz="2000" dirty="0" smtClean="0"/>
              <a:t>-no body segments</a:t>
            </a:r>
          </a:p>
          <a:p>
            <a:r>
              <a:rPr lang="en-US" sz="2000" dirty="0" smtClean="0"/>
              <a:t>-feelers (not antennae)</a:t>
            </a:r>
          </a:p>
          <a:p>
            <a:r>
              <a:rPr lang="en-US" sz="2000" dirty="0" smtClean="0"/>
              <a:t>-shell (sometimes)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324</Words>
  <Application>Microsoft Macintosh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Incredible Invertebrates!</vt:lpstr>
      <vt:lpstr>Slide 2</vt:lpstr>
      <vt:lpstr>Impact on humans</vt:lpstr>
      <vt:lpstr>Notable invertebrates</vt:lpstr>
      <vt:lpstr>Notable invertebrates</vt:lpstr>
      <vt:lpstr>Michigan invertebrates</vt:lpstr>
      <vt:lpstr>Basic anatomy</vt:lpstr>
      <vt:lpstr>Basic anatomy</vt:lpstr>
      <vt:lpstr>Basic anatomy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Incredible Invertebrates!</dc:title>
  <dc:creator>Kate Steensma</dc:creator>
  <cp:lastModifiedBy>Kate Steensma</cp:lastModifiedBy>
  <cp:revision>5</cp:revision>
  <dcterms:created xsi:type="dcterms:W3CDTF">2011-10-01T15:50:24Z</dcterms:created>
  <dcterms:modified xsi:type="dcterms:W3CDTF">2011-10-04T19:06:23Z</dcterms:modified>
</cp:coreProperties>
</file>