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7" r:id="rId2"/>
    <p:sldId id="320" r:id="rId3"/>
    <p:sldId id="364" r:id="rId4"/>
    <p:sldId id="366" r:id="rId5"/>
    <p:sldId id="354" r:id="rId6"/>
    <p:sldId id="361" r:id="rId7"/>
    <p:sldId id="355" r:id="rId8"/>
    <p:sldId id="362" r:id="rId9"/>
    <p:sldId id="353" r:id="rId10"/>
    <p:sldId id="363" r:id="rId11"/>
    <p:sldId id="357" r:id="rId12"/>
    <p:sldId id="358" r:id="rId13"/>
    <p:sldId id="359" r:id="rId14"/>
    <p:sldId id="3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F46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mmiebennet:Documents:Schoolwork:GK-12:GK-12%20Time%20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805F46"/>
              </a:solidFill>
            </c:spPr>
          </c:dPt>
          <c:dLbls>
            <c:dLbl>
              <c:idx val="1"/>
              <c:layout>
                <c:manualLayout>
                  <c:x val="-0.11790988626421701"/>
                  <c:y val="-0.1638258238553510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D9D9D9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rgbClr val="D9D9D9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D9D9D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Sheet2!$A$1:$A$3</c:f>
              <c:strCache>
                <c:ptCount val="3"/>
                <c:pt idx="0">
                  <c:v>Species Living in 2000</c:v>
                </c:pt>
                <c:pt idx="1">
                  <c:v>Extant</c:v>
                </c:pt>
                <c:pt idx="2">
                  <c:v>Extinct</c:v>
                </c:pt>
              </c:strCache>
            </c:strRef>
          </c:cat>
          <c:val>
            <c:numRef>
              <c:f>Sheet2!$B$1:$B$3</c:f>
              <c:numCache>
                <c:formatCode>0%</c:formatCode>
                <c:ptCount val="3"/>
                <c:pt idx="1">
                  <c:v>0.70000000000000007</c:v>
                </c:pt>
                <c:pt idx="2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AED71EB-AE84-4670-8419-81DCF3B8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Invertebrates are different from us at the Phylum level: “Chordata” means we have a spine, and “invertebrate” means they don’t. </a:t>
            </a:r>
          </a:p>
          <a:p>
            <a:r>
              <a:rPr lang="en-US" smtClean="0">
                <a:ea typeface="ＭＳ Ｐゴシック" pitchFamily="34" charset="-128"/>
              </a:rPr>
              <a:t>We are differentiating the invertebrates mostly at the level of Order: think of other Mammals and how different we are from them (dogs, cats, whales, etc.) – that is the same level of difference we are looking for.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B540F-BE9E-40CE-81E7-2FAA26B30A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AF90-A494-4CD2-9128-B5A93BC1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5AF6-0ACC-4C5C-9B7F-14837880E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A0A7-1E0E-4092-B275-A9AE70684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E071-2DD5-4D8C-952B-8F2A4E264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E791-DB0F-41B3-A985-65CFB49E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619F-6D6A-4858-9AA1-FDAFE151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E358-3872-4147-91CF-EE6786B5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B4CA-4122-4E00-810F-7A6073968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E1B7-C2A5-4CDD-A6A4-7D56B6D82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EF63-C2E8-4C2E-982F-EAF3EF364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FA2A-E581-4C1A-8E14-5CBAC8875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3289BDD-0B56-4D89-9E2F-82969759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BIODIVERSITY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3162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24352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8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4384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24384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9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/>
              <a:t>Exploring Biodiversity: </a:t>
            </a:r>
          </a:p>
          <a:p>
            <a:pPr algn="ctr"/>
            <a:r>
              <a:rPr lang="en-US" sz="3200" b="1"/>
              <a:t>Biodiversity Stock Market!</a:t>
            </a: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43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Is Biodiversity Important?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May help increase ecosystem productivity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more species you have the more completely you can use the land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resources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Certain species may help or allow other species to grow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5718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895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Is Biodiversity Important?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May help ecosystem stability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More resistant to invasion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More resistant to disease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More resilient toward disturbances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0" y="3810000"/>
            <a:ext cx="2454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Ecosystem Services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Food, water, energy </a:t>
            </a:r>
          </a:p>
          <a:p>
            <a:r>
              <a:rPr lang="en-US" smtClean="0">
                <a:ea typeface="ＭＳ Ｐゴシック" pitchFamily="34" charset="-128"/>
              </a:rPr>
              <a:t>Purify air and water</a:t>
            </a:r>
          </a:p>
          <a:p>
            <a:r>
              <a:rPr lang="en-US" smtClean="0">
                <a:ea typeface="ＭＳ Ｐゴシック" pitchFamily="34" charset="-128"/>
              </a:rPr>
              <a:t>Potential medicines</a:t>
            </a:r>
          </a:p>
          <a:p>
            <a:r>
              <a:rPr lang="en-US" smtClean="0">
                <a:ea typeface="ＭＳ Ｐゴシック" pitchFamily="34" charset="-128"/>
              </a:rPr>
              <a:t>Ecotourism</a:t>
            </a:r>
          </a:p>
          <a:p>
            <a:r>
              <a:rPr lang="en-US" smtClean="0">
                <a:ea typeface="ＭＳ Ｐゴシック" pitchFamily="34" charset="-128"/>
              </a:rPr>
              <a:t>Seed dispersal</a:t>
            </a:r>
          </a:p>
          <a:p>
            <a:r>
              <a:rPr lang="en-US" smtClean="0">
                <a:ea typeface="ＭＳ Ｐゴシック" pitchFamily="34" charset="-128"/>
              </a:rPr>
              <a:t>Pollination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5241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Ecosystem Services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economic value of all ecosystem services is estimated to be ~$3 trillion per year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29908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/>
              <a:t>What is biodiversity?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71525"/>
            <a:ext cx="9144000" cy="523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/>
              <a:t>The </a:t>
            </a:r>
            <a:r>
              <a:rPr lang="en-US" sz="2800" b="1"/>
              <a:t>variety</a:t>
            </a:r>
            <a:r>
              <a:rPr lang="en-US" sz="2800"/>
              <a:t> of living things in a place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536700"/>
            <a:ext cx="8915400" cy="18161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Worldwide: 2 - 30 million species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dirty="0" smtClean="0"/>
              <a:t>900,000 insect species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dirty="0" smtClean="0"/>
              <a:t>400,000 plant species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dirty="0" smtClean="0"/>
              <a:t>10,000 bird species</a:t>
            </a:r>
          </a:p>
        </p:txBody>
      </p:sp>
      <p:pic>
        <p:nvPicPr>
          <p:cNvPr id="10" name="Picture 8" descr="DSCN067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3810000"/>
            <a:ext cx="4027488" cy="3021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3810000"/>
            <a:ext cx="3657600" cy="7080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20-30 plant species per m</a:t>
            </a:r>
            <a:r>
              <a:rPr lang="en-US" sz="2000" baseline="30000"/>
              <a:t>2 </a:t>
            </a:r>
            <a:r>
              <a:rPr lang="en-US" sz="2000"/>
              <a:t>in North American grasslands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3581400"/>
            <a:ext cx="4038600" cy="523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/>
              <a:t>Where is Biodiversity?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3886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4267200"/>
            <a:ext cx="3657600" cy="10160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More tree species in 50 hectares than in all of North America in the Amazon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1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/>
              <a:t>Exploring Biodiversity: </a:t>
            </a:r>
          </a:p>
          <a:p>
            <a:pPr algn="ctr"/>
            <a:r>
              <a:rPr lang="en-US" sz="3200" b="1"/>
              <a:t>Bugs Galore!</a:t>
            </a:r>
          </a:p>
        </p:txBody>
      </p:sp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638" y="1219200"/>
            <a:ext cx="4014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229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/>
              <a:t>Kingdom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Phylum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Class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Order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Family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Genus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Species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5334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Animalia</a:t>
            </a:r>
          </a:p>
        </p:txBody>
      </p:sp>
      <p:pic>
        <p:nvPicPr>
          <p:cNvPr id="17411" name="Picture 4" descr="rbsm2_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228600"/>
            <a:ext cx="3324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1295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Chordata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1981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Mammalia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2743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Primate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3429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Hominidae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4191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Homo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43200" y="4953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/>
              <a:t>Homo sapiens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0" y="22860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Is Biodiversity constant?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90600"/>
            <a:ext cx="8915400" cy="9540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/>
              <a:t>Worldwide: Biodiversity “Hotspots”</a:t>
            </a:r>
          </a:p>
          <a:p>
            <a:pPr marL="457200" indent="-457200" algn="ctr" eaLnBrk="1" hangingPunct="1">
              <a:buFont typeface="Arial"/>
              <a:buChar char="•"/>
              <a:defRPr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855788"/>
            <a:ext cx="7526338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55838" y="45720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Is Biodiversity constant?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143000"/>
            <a:ext cx="8915400" cy="9540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Worldwide: Biodiversity “Hotspots”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800" dirty="0" smtClean="0"/>
          </a:p>
        </p:txBody>
      </p:sp>
      <p:pic>
        <p:nvPicPr>
          <p:cNvPr id="20483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14600" cy="1671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124200"/>
            <a:ext cx="8915400" cy="9540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Regionally: Land Use Differences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8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057400"/>
            <a:ext cx="56388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/>
              <a:t>“Latitudinal Diversity Gradient”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694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-26988"/>
            <a:ext cx="2286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6311900"/>
            <a:ext cx="6905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5715000"/>
            <a:ext cx="210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55838" y="45720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Is Biodiversity constant?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0" y="5562600"/>
            <a:ext cx="9144000" cy="523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/>
              <a:t>Biodiversity is declining!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" y="6215063"/>
            <a:ext cx="914400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/>
              <a:t>30% of species extinct by 2050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143000"/>
            <a:ext cx="8915400" cy="9540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Worldwide: Biodiversity “Hotspots”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800" dirty="0" smtClean="0"/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14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124200"/>
            <a:ext cx="8915400" cy="9540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Regionally: Land Use Differences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800" dirty="0" smtClean="0"/>
          </a:p>
        </p:txBody>
      </p:sp>
      <p:pic>
        <p:nvPicPr>
          <p:cNvPr id="2253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1938338" cy="191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057400"/>
            <a:ext cx="56388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/>
              <a:t>“Latitudinal Diversity Gradient”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18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4114800"/>
            <a:ext cx="56388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/>
              <a:t>Habitat destruction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200400" y="2743200"/>
          <a:ext cx="594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960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HIPPO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habitat destruction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invasive species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ollution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human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over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population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over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-harvesting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248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325</Words>
  <Application>Microsoft Office PowerPoint</Application>
  <PresentationFormat>On-screen Show (4:3)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ＭＳ Ｐゴシック</vt:lpstr>
      <vt:lpstr>Default Design</vt:lpstr>
      <vt:lpstr>BIODIVERSITY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Biodiversity Important?</vt:lpstr>
      <vt:lpstr>Why Is Biodiversity Important?</vt:lpstr>
      <vt:lpstr>Ecosystem Services</vt:lpstr>
      <vt:lpstr>Ecosystem Services</vt:lpstr>
    </vt:vector>
  </TitlesOfParts>
  <Company>Michigan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Kinsman</dc:creator>
  <cp:lastModifiedBy>Michael</cp:lastModifiedBy>
  <cp:revision>79</cp:revision>
  <dcterms:created xsi:type="dcterms:W3CDTF">2010-09-08T13:50:25Z</dcterms:created>
  <dcterms:modified xsi:type="dcterms:W3CDTF">2012-10-26T16:23:38Z</dcterms:modified>
</cp:coreProperties>
</file>