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25"/>
  </p:notesMasterIdLst>
  <p:sldIdLst>
    <p:sldId id="256" r:id="rId2"/>
    <p:sldId id="267" r:id="rId3"/>
    <p:sldId id="279" r:id="rId4"/>
    <p:sldId id="257" r:id="rId5"/>
    <p:sldId id="269" r:id="rId6"/>
    <p:sldId id="258" r:id="rId7"/>
    <p:sldId id="264" r:id="rId8"/>
    <p:sldId id="262" r:id="rId9"/>
    <p:sldId id="282" r:id="rId10"/>
    <p:sldId id="270" r:id="rId11"/>
    <p:sldId id="272" r:id="rId12"/>
    <p:sldId id="263" r:id="rId13"/>
    <p:sldId id="273" r:id="rId14"/>
    <p:sldId id="274" r:id="rId15"/>
    <p:sldId id="275" r:id="rId16"/>
    <p:sldId id="276" r:id="rId17"/>
    <p:sldId id="266" r:id="rId18"/>
    <p:sldId id="277" r:id="rId19"/>
    <p:sldId id="278" r:id="rId20"/>
    <p:sldId id="265" r:id="rId21"/>
    <p:sldId id="271" r:id="rId22"/>
    <p:sldId id="280" r:id="rId23"/>
    <p:sldId id="281"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4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ustin:Dropbox:MSU:GK-12:Fall%20Workshop%202012%20I:Lilac%20Data%20for%20Workshe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ustin:Dropbox:MSU:GK-12:Fall%20Workshop%202012%20I:Lilac%20Data%20for%20Workshee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ustin:Dropbox:MSU:GK-12:Fall%20Workshop%202012%20I:Lilac%20Data%20for%20Workshe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ustin:Dropbox:MSU:GK-12:Fall%20Workshop%202012%20I:Lilac%20Data%20for%20Workshee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Dustin:Dropbox:MSU:GK-12:Fall%20Workshop%202012%20I:Lilac%20Data%20for%20Workshee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Dustin:Dropbox:MSU:GK-12:Fall%20Workshop%202012%20I:Gull%20Lake%20ice%20record.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Dustin:Dropbox:MSU:GK-12:Fall%20Workshop%202012%20I:Gull%20Lake%20ice%20recor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9"/>
            <c:spPr>
              <a:solidFill>
                <a:schemeClr val="tx1"/>
              </a:solidFill>
              <a:ln>
                <a:solidFill>
                  <a:schemeClr val="tx1"/>
                </a:solidFill>
              </a:ln>
            </c:spPr>
          </c:marker>
          <c:xVal>
            <c:numRef>
              <c:f>Sheet5!$A$5:$A$44</c:f>
              <c:numCache>
                <c:formatCode>0</c:formatCode>
                <c:ptCount val="40"/>
                <c:pt idx="0">
                  <c:v>1961.0</c:v>
                </c:pt>
                <c:pt idx="1">
                  <c:v>1962.0</c:v>
                </c:pt>
                <c:pt idx="2">
                  <c:v>1963.0</c:v>
                </c:pt>
                <c:pt idx="3">
                  <c:v>1964.0</c:v>
                </c:pt>
                <c:pt idx="4">
                  <c:v>1965.0</c:v>
                </c:pt>
                <c:pt idx="5">
                  <c:v>1966.0</c:v>
                </c:pt>
                <c:pt idx="6">
                  <c:v>1967.0</c:v>
                </c:pt>
                <c:pt idx="7">
                  <c:v>1968.0</c:v>
                </c:pt>
                <c:pt idx="8">
                  <c:v>1969.0</c:v>
                </c:pt>
                <c:pt idx="9">
                  <c:v>1970.0</c:v>
                </c:pt>
                <c:pt idx="10">
                  <c:v>1971.0</c:v>
                </c:pt>
                <c:pt idx="11">
                  <c:v>1972.0</c:v>
                </c:pt>
                <c:pt idx="12">
                  <c:v>1973.0</c:v>
                </c:pt>
                <c:pt idx="13">
                  <c:v>1974.0</c:v>
                </c:pt>
                <c:pt idx="14">
                  <c:v>1975.0</c:v>
                </c:pt>
                <c:pt idx="15">
                  <c:v>1976.0</c:v>
                </c:pt>
                <c:pt idx="16">
                  <c:v>1977.0</c:v>
                </c:pt>
                <c:pt idx="17">
                  <c:v>1978.0</c:v>
                </c:pt>
                <c:pt idx="18">
                  <c:v>1979.0</c:v>
                </c:pt>
                <c:pt idx="19">
                  <c:v>1980.0</c:v>
                </c:pt>
                <c:pt idx="20">
                  <c:v>1981.0</c:v>
                </c:pt>
                <c:pt idx="21">
                  <c:v>1982.0</c:v>
                </c:pt>
                <c:pt idx="22">
                  <c:v>1983.0</c:v>
                </c:pt>
                <c:pt idx="23">
                  <c:v>1984.0</c:v>
                </c:pt>
                <c:pt idx="24">
                  <c:v>1986.0</c:v>
                </c:pt>
                <c:pt idx="25">
                  <c:v>1989.0</c:v>
                </c:pt>
                <c:pt idx="26">
                  <c:v>1990.0</c:v>
                </c:pt>
                <c:pt idx="27">
                  <c:v>1991.0</c:v>
                </c:pt>
                <c:pt idx="28">
                  <c:v>1992.0</c:v>
                </c:pt>
                <c:pt idx="29">
                  <c:v>1993.0</c:v>
                </c:pt>
                <c:pt idx="30">
                  <c:v>1994.0</c:v>
                </c:pt>
                <c:pt idx="31">
                  <c:v>1995.0</c:v>
                </c:pt>
                <c:pt idx="32">
                  <c:v>1996.0</c:v>
                </c:pt>
                <c:pt idx="33">
                  <c:v>1997.0</c:v>
                </c:pt>
                <c:pt idx="34">
                  <c:v>1998.0</c:v>
                </c:pt>
                <c:pt idx="35">
                  <c:v>1999.0</c:v>
                </c:pt>
                <c:pt idx="36">
                  <c:v>2000.0</c:v>
                </c:pt>
                <c:pt idx="37">
                  <c:v>2001.0</c:v>
                </c:pt>
                <c:pt idx="38">
                  <c:v>2002.0</c:v>
                </c:pt>
                <c:pt idx="39">
                  <c:v>2003.0</c:v>
                </c:pt>
              </c:numCache>
            </c:numRef>
          </c:xVal>
          <c:yVal>
            <c:numRef>
              <c:f>Sheet5!$B$5:$B$44</c:f>
              <c:numCache>
                <c:formatCode>General</c:formatCode>
                <c:ptCount val="40"/>
                <c:pt idx="0">
                  <c:v>126.3333333333333</c:v>
                </c:pt>
                <c:pt idx="1">
                  <c:v>117.25</c:v>
                </c:pt>
                <c:pt idx="2">
                  <c:v>109.4</c:v>
                </c:pt>
                <c:pt idx="3">
                  <c:v>126.0</c:v>
                </c:pt>
                <c:pt idx="4">
                  <c:v>120.6</c:v>
                </c:pt>
                <c:pt idx="5">
                  <c:v>118.3333333333333</c:v>
                </c:pt>
                <c:pt idx="6">
                  <c:v>100.75</c:v>
                </c:pt>
                <c:pt idx="7">
                  <c:v>120.25</c:v>
                </c:pt>
                <c:pt idx="8">
                  <c:v>122.75</c:v>
                </c:pt>
                <c:pt idx="9">
                  <c:v>125.3333333333333</c:v>
                </c:pt>
                <c:pt idx="10">
                  <c:v>122.3333333333333</c:v>
                </c:pt>
                <c:pt idx="11">
                  <c:v>117.0</c:v>
                </c:pt>
                <c:pt idx="12">
                  <c:v>129.0</c:v>
                </c:pt>
                <c:pt idx="13">
                  <c:v>122.0</c:v>
                </c:pt>
                <c:pt idx="14">
                  <c:v>128.0</c:v>
                </c:pt>
                <c:pt idx="15">
                  <c:v>115.3333333333333</c:v>
                </c:pt>
                <c:pt idx="16">
                  <c:v>110.0</c:v>
                </c:pt>
                <c:pt idx="17">
                  <c:v>119.0</c:v>
                </c:pt>
                <c:pt idx="18">
                  <c:v>126.0</c:v>
                </c:pt>
                <c:pt idx="19">
                  <c:v>126.6666666666667</c:v>
                </c:pt>
                <c:pt idx="20">
                  <c:v>102.0</c:v>
                </c:pt>
                <c:pt idx="21">
                  <c:v>125.0</c:v>
                </c:pt>
                <c:pt idx="22">
                  <c:v>130.3333333333333</c:v>
                </c:pt>
                <c:pt idx="23">
                  <c:v>139.5</c:v>
                </c:pt>
                <c:pt idx="25">
                  <c:v>126.0</c:v>
                </c:pt>
                <c:pt idx="26">
                  <c:v>121.0</c:v>
                </c:pt>
                <c:pt idx="27">
                  <c:v>130.0</c:v>
                </c:pt>
                <c:pt idx="28">
                  <c:v>128.0</c:v>
                </c:pt>
                <c:pt idx="29">
                  <c:v>134.0</c:v>
                </c:pt>
                <c:pt idx="30">
                  <c:v>128.0</c:v>
                </c:pt>
                <c:pt idx="31">
                  <c:v>141.0</c:v>
                </c:pt>
                <c:pt idx="32">
                  <c:v>141.0</c:v>
                </c:pt>
                <c:pt idx="33">
                  <c:v>137.0</c:v>
                </c:pt>
                <c:pt idx="34">
                  <c:v>130.0</c:v>
                </c:pt>
                <c:pt idx="35">
                  <c:v>126.0</c:v>
                </c:pt>
                <c:pt idx="36">
                  <c:v>122.0</c:v>
                </c:pt>
                <c:pt idx="37">
                  <c:v>129.0</c:v>
                </c:pt>
                <c:pt idx="38">
                  <c:v>134.0</c:v>
                </c:pt>
                <c:pt idx="39">
                  <c:v>121.0</c:v>
                </c:pt>
              </c:numCache>
            </c:numRef>
          </c:yVal>
          <c:smooth val="0"/>
        </c:ser>
        <c:dLbls>
          <c:showLegendKey val="0"/>
          <c:showVal val="0"/>
          <c:showCatName val="0"/>
          <c:showSerName val="0"/>
          <c:showPercent val="0"/>
          <c:showBubbleSize val="0"/>
        </c:dLbls>
        <c:axId val="-2060930264"/>
        <c:axId val="-2060922280"/>
      </c:scatterChart>
      <c:valAx>
        <c:axId val="-2060930264"/>
        <c:scaling>
          <c:orientation val="minMax"/>
        </c:scaling>
        <c:delete val="0"/>
        <c:axPos val="b"/>
        <c:title>
          <c:tx>
            <c:rich>
              <a:bodyPr/>
              <a:lstStyle/>
              <a:p>
                <a:pPr>
                  <a:defRPr sz="1600"/>
                </a:pPr>
                <a:r>
                  <a:rPr lang="en-US" sz="1600"/>
                  <a:t>Year</a:t>
                </a:r>
              </a:p>
            </c:rich>
          </c:tx>
          <c:layout/>
          <c:overlay val="0"/>
        </c:title>
        <c:numFmt formatCode="0" sourceLinked="1"/>
        <c:majorTickMark val="out"/>
        <c:minorTickMark val="none"/>
        <c:tickLblPos val="nextTo"/>
        <c:txPr>
          <a:bodyPr/>
          <a:lstStyle/>
          <a:p>
            <a:pPr>
              <a:defRPr sz="1400">
                <a:latin typeface="Arial"/>
                <a:cs typeface="Arial"/>
              </a:defRPr>
            </a:pPr>
            <a:endParaRPr lang="en-US"/>
          </a:p>
        </c:txPr>
        <c:crossAx val="-2060922280"/>
        <c:crosses val="autoZero"/>
        <c:crossBetween val="midCat"/>
      </c:valAx>
      <c:valAx>
        <c:axId val="-2060922280"/>
        <c:scaling>
          <c:orientation val="minMax"/>
          <c:min val="80.0"/>
        </c:scaling>
        <c:delete val="0"/>
        <c:axPos val="l"/>
        <c:majorGridlines>
          <c:spPr>
            <a:ln>
              <a:noFill/>
            </a:ln>
          </c:spPr>
        </c:majorGridlines>
        <c:title>
          <c:tx>
            <c:rich>
              <a:bodyPr rot="-5400000" vert="horz"/>
              <a:lstStyle/>
              <a:p>
                <a:pPr>
                  <a:defRPr sz="1600">
                    <a:latin typeface="Arial"/>
                    <a:cs typeface="Arial"/>
                  </a:defRPr>
                </a:pPr>
                <a:r>
                  <a:rPr lang="en-US" sz="1600">
                    <a:latin typeface="Arial"/>
                    <a:cs typeface="Arial"/>
                  </a:rPr>
                  <a:t>Day of year</a:t>
                </a:r>
              </a:p>
            </c:rich>
          </c:tx>
          <c:layout>
            <c:manualLayout>
              <c:xMode val="edge"/>
              <c:yMode val="edge"/>
              <c:x val="0.0151843817787419"/>
              <c:y val="0.264647540629633"/>
            </c:manualLayout>
          </c:layout>
          <c:overlay val="0"/>
        </c:title>
        <c:numFmt formatCode="General" sourceLinked="1"/>
        <c:majorTickMark val="out"/>
        <c:minorTickMark val="none"/>
        <c:tickLblPos val="nextTo"/>
        <c:txPr>
          <a:bodyPr/>
          <a:lstStyle/>
          <a:p>
            <a:pPr>
              <a:defRPr sz="1400">
                <a:latin typeface="Arial"/>
                <a:cs typeface="Arial"/>
              </a:defRPr>
            </a:pPr>
            <a:endParaRPr lang="en-US"/>
          </a:p>
        </c:txPr>
        <c:crossAx val="-2060930264"/>
        <c:crosses val="autoZero"/>
        <c:crossBetween val="midCat"/>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9"/>
            <c:spPr>
              <a:solidFill>
                <a:schemeClr val="tx1"/>
              </a:solidFill>
              <a:ln>
                <a:solidFill>
                  <a:schemeClr val="tx1"/>
                </a:solidFill>
              </a:ln>
            </c:spPr>
          </c:marker>
          <c:xVal>
            <c:numRef>
              <c:f>Sheet4!$A$5:$A$43</c:f>
              <c:numCache>
                <c:formatCode>0</c:formatCode>
                <c:ptCount val="39"/>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numCache>
            </c:numRef>
          </c:xVal>
          <c:yVal>
            <c:numRef>
              <c:f>Sheet4!$B$5:$B$43</c:f>
              <c:numCache>
                <c:formatCode>General</c:formatCode>
                <c:ptCount val="39"/>
                <c:pt idx="0">
                  <c:v>142.0833333333333</c:v>
                </c:pt>
                <c:pt idx="1">
                  <c:v>150.7272727272727</c:v>
                </c:pt>
                <c:pt idx="2">
                  <c:v>150.92</c:v>
                </c:pt>
                <c:pt idx="3">
                  <c:v>136.6984126984127</c:v>
                </c:pt>
                <c:pt idx="4">
                  <c:v>137.8169014084507</c:v>
                </c:pt>
                <c:pt idx="5">
                  <c:v>135.0142857142857</c:v>
                </c:pt>
                <c:pt idx="6">
                  <c:v>142.5285714285714</c:v>
                </c:pt>
                <c:pt idx="7">
                  <c:v>142.2560975609756</c:v>
                </c:pt>
                <c:pt idx="8">
                  <c:v>132.9871794871795</c:v>
                </c:pt>
                <c:pt idx="9">
                  <c:v>137.1714285714286</c:v>
                </c:pt>
                <c:pt idx="10">
                  <c:v>139.2631578947368</c:v>
                </c:pt>
                <c:pt idx="11">
                  <c:v>129.2235294117647</c:v>
                </c:pt>
                <c:pt idx="12">
                  <c:v>128.6125</c:v>
                </c:pt>
                <c:pt idx="13">
                  <c:v>141.829268292683</c:v>
                </c:pt>
                <c:pt idx="14">
                  <c:v>131.5833333333333</c:v>
                </c:pt>
                <c:pt idx="15">
                  <c:v>137.2738095238095</c:v>
                </c:pt>
                <c:pt idx="16">
                  <c:v>131.3478260869565</c:v>
                </c:pt>
                <c:pt idx="17">
                  <c:v>134.3972602739726</c:v>
                </c:pt>
                <c:pt idx="18">
                  <c:v>139.43661971831</c:v>
                </c:pt>
                <c:pt idx="19">
                  <c:v>142.015625</c:v>
                </c:pt>
                <c:pt idx="20">
                  <c:v>126.1714285714286</c:v>
                </c:pt>
                <c:pt idx="21">
                  <c:v>130.7307692307692</c:v>
                </c:pt>
                <c:pt idx="22">
                  <c:v>129.0625</c:v>
                </c:pt>
                <c:pt idx="23">
                  <c:v>138.0882352941177</c:v>
                </c:pt>
                <c:pt idx="24">
                  <c:v>138.1875</c:v>
                </c:pt>
                <c:pt idx="25">
                  <c:v>132.1666666666667</c:v>
                </c:pt>
                <c:pt idx="26">
                  <c:v>129.40625</c:v>
                </c:pt>
                <c:pt idx="27">
                  <c:v>139.4411764705882</c:v>
                </c:pt>
                <c:pt idx="28">
                  <c:v>134.8484848484848</c:v>
                </c:pt>
                <c:pt idx="29">
                  <c:v>138.7666666666667</c:v>
                </c:pt>
                <c:pt idx="30">
                  <c:v>138.304347826087</c:v>
                </c:pt>
                <c:pt idx="31">
                  <c:v>137.8695652173913</c:v>
                </c:pt>
                <c:pt idx="32">
                  <c:v>144.8695652173913</c:v>
                </c:pt>
                <c:pt idx="33">
                  <c:v>123.7</c:v>
                </c:pt>
                <c:pt idx="34">
                  <c:v>131.047619047619</c:v>
                </c:pt>
                <c:pt idx="35">
                  <c:v>131.421052631579</c:v>
                </c:pt>
                <c:pt idx="36">
                  <c:v>130.4705882352941</c:v>
                </c:pt>
                <c:pt idx="37">
                  <c:v>128.2777777777778</c:v>
                </c:pt>
                <c:pt idx="38">
                  <c:v>135.5333333333333</c:v>
                </c:pt>
              </c:numCache>
            </c:numRef>
          </c:yVal>
          <c:smooth val="0"/>
        </c:ser>
        <c:dLbls>
          <c:showLegendKey val="0"/>
          <c:showVal val="0"/>
          <c:showCatName val="0"/>
          <c:showSerName val="0"/>
          <c:showPercent val="0"/>
          <c:showBubbleSize val="0"/>
        </c:dLbls>
        <c:axId val="-2060859288"/>
        <c:axId val="-2060851240"/>
      </c:scatterChart>
      <c:valAx>
        <c:axId val="-2060859288"/>
        <c:scaling>
          <c:orientation val="minMax"/>
        </c:scaling>
        <c:delete val="0"/>
        <c:axPos val="b"/>
        <c:title>
          <c:tx>
            <c:rich>
              <a:bodyPr/>
              <a:lstStyle/>
              <a:p>
                <a:pPr>
                  <a:defRPr sz="1600">
                    <a:latin typeface="Arial"/>
                    <a:cs typeface="Arial"/>
                  </a:defRPr>
                </a:pPr>
                <a:r>
                  <a:rPr lang="en-US" sz="1600">
                    <a:latin typeface="Arial"/>
                    <a:cs typeface="Arial"/>
                  </a:rPr>
                  <a:t>Year</a:t>
                </a:r>
              </a:p>
            </c:rich>
          </c:tx>
          <c:layout/>
          <c:overlay val="0"/>
        </c:title>
        <c:numFmt formatCode="0" sourceLinked="1"/>
        <c:majorTickMark val="out"/>
        <c:minorTickMark val="none"/>
        <c:tickLblPos val="nextTo"/>
        <c:txPr>
          <a:bodyPr/>
          <a:lstStyle/>
          <a:p>
            <a:pPr>
              <a:defRPr sz="1400">
                <a:latin typeface="Arial"/>
                <a:cs typeface="Arial"/>
              </a:defRPr>
            </a:pPr>
            <a:endParaRPr lang="en-US"/>
          </a:p>
        </c:txPr>
        <c:crossAx val="-2060851240"/>
        <c:crosses val="autoZero"/>
        <c:crossBetween val="midCat"/>
      </c:valAx>
      <c:valAx>
        <c:axId val="-2060851240"/>
        <c:scaling>
          <c:orientation val="minMax"/>
          <c:min val="100.0"/>
        </c:scaling>
        <c:delete val="0"/>
        <c:axPos val="l"/>
        <c:majorGridlines>
          <c:spPr>
            <a:ln>
              <a:noFill/>
            </a:ln>
          </c:spPr>
        </c:majorGridlines>
        <c:title>
          <c:tx>
            <c:rich>
              <a:bodyPr rot="-5400000" vert="horz"/>
              <a:lstStyle/>
              <a:p>
                <a:pPr>
                  <a:defRPr sz="1600">
                    <a:latin typeface="Arial"/>
                    <a:cs typeface="Arial"/>
                  </a:defRPr>
                </a:pPr>
                <a:r>
                  <a:rPr lang="en-US" sz="1600">
                    <a:latin typeface="Arial"/>
                    <a:cs typeface="Arial"/>
                  </a:rPr>
                  <a:t>Day of the</a:t>
                </a:r>
                <a:r>
                  <a:rPr lang="en-US" sz="1600" baseline="0">
                    <a:latin typeface="Arial"/>
                    <a:cs typeface="Arial"/>
                  </a:rPr>
                  <a:t> year</a:t>
                </a:r>
                <a:endParaRPr lang="en-US" sz="1600">
                  <a:latin typeface="Arial"/>
                  <a:cs typeface="Arial"/>
                </a:endParaRPr>
              </a:p>
            </c:rich>
          </c:tx>
          <c:layout>
            <c:manualLayout>
              <c:xMode val="edge"/>
              <c:yMode val="edge"/>
              <c:x val="0.0213523131672598"/>
              <c:y val="0.2508874759639"/>
            </c:manualLayout>
          </c:layout>
          <c:overlay val="0"/>
        </c:title>
        <c:numFmt formatCode="General" sourceLinked="1"/>
        <c:majorTickMark val="out"/>
        <c:minorTickMark val="none"/>
        <c:tickLblPos val="nextTo"/>
        <c:txPr>
          <a:bodyPr/>
          <a:lstStyle/>
          <a:p>
            <a:pPr>
              <a:defRPr sz="1400"/>
            </a:pPr>
            <a:endParaRPr lang="en-US"/>
          </a:p>
        </c:txPr>
        <c:crossAx val="-2060859288"/>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9"/>
            <c:spPr>
              <a:solidFill>
                <a:schemeClr val="tx1"/>
              </a:solidFill>
              <a:ln>
                <a:solidFill>
                  <a:schemeClr val="tx1"/>
                </a:solidFill>
              </a:ln>
            </c:spPr>
          </c:marker>
          <c:trendline>
            <c:spPr>
              <a:ln w="25400">
                <a:solidFill>
                  <a:srgbClr val="660066"/>
                </a:solidFill>
              </a:ln>
            </c:spPr>
            <c:trendlineType val="linear"/>
            <c:dispRSqr val="1"/>
            <c:dispEq val="1"/>
            <c:trendlineLbl>
              <c:layout>
                <c:manualLayout>
                  <c:x val="0.111210091639357"/>
                  <c:y val="0.457493565676765"/>
                </c:manualLayout>
              </c:layout>
              <c:tx>
                <c:rich>
                  <a:bodyPr/>
                  <a:lstStyle/>
                  <a:p>
                    <a:pPr algn="l">
                      <a:defRPr sz="1600">
                        <a:solidFill>
                          <a:srgbClr val="660066"/>
                        </a:solidFill>
                        <a:latin typeface="Arial"/>
                        <a:cs typeface="Arial"/>
                      </a:defRPr>
                    </a:pPr>
                    <a:r>
                      <a:rPr lang="en-US" sz="1600" baseline="0" dirty="0"/>
                      <a:t>y = </a:t>
                    </a:r>
                    <a:r>
                      <a:rPr lang="en-US" sz="1600" baseline="0" dirty="0" smtClean="0"/>
                      <a:t>0.356x </a:t>
                    </a:r>
                    <a:r>
                      <a:rPr lang="en-US" sz="1600" baseline="0" dirty="0"/>
                      <a:t>- 581.75
R² = </a:t>
                    </a:r>
                    <a:r>
                      <a:rPr lang="en-US" sz="1600" baseline="0" dirty="0" smtClean="0"/>
                      <a:t>0.26</a:t>
                    </a:r>
                  </a:p>
                  <a:p>
                    <a:pPr algn="l">
                      <a:defRPr sz="1600">
                        <a:solidFill>
                          <a:srgbClr val="660066"/>
                        </a:solidFill>
                        <a:latin typeface="Arial"/>
                        <a:cs typeface="Arial"/>
                      </a:defRPr>
                    </a:pPr>
                    <a:r>
                      <a:rPr lang="en-US" sz="1600" baseline="0" dirty="0" smtClean="0"/>
                      <a:t>p &lt; 0.001</a:t>
                    </a:r>
                    <a:endParaRPr lang="en-US" sz="1600" dirty="0"/>
                  </a:p>
                </c:rich>
              </c:tx>
              <c:numFmt formatCode="General" sourceLinked="0"/>
            </c:trendlineLbl>
          </c:trendline>
          <c:xVal>
            <c:numRef>
              <c:f>Sheet5!$A$5:$A$44</c:f>
              <c:numCache>
                <c:formatCode>0</c:formatCode>
                <c:ptCount val="40"/>
                <c:pt idx="0">
                  <c:v>1961.0</c:v>
                </c:pt>
                <c:pt idx="1">
                  <c:v>1962.0</c:v>
                </c:pt>
                <c:pt idx="2">
                  <c:v>1963.0</c:v>
                </c:pt>
                <c:pt idx="3">
                  <c:v>1964.0</c:v>
                </c:pt>
                <c:pt idx="4">
                  <c:v>1965.0</c:v>
                </c:pt>
                <c:pt idx="5">
                  <c:v>1966.0</c:v>
                </c:pt>
                <c:pt idx="6">
                  <c:v>1967.0</c:v>
                </c:pt>
                <c:pt idx="7">
                  <c:v>1968.0</c:v>
                </c:pt>
                <c:pt idx="8">
                  <c:v>1969.0</c:v>
                </c:pt>
                <c:pt idx="9">
                  <c:v>1970.0</c:v>
                </c:pt>
                <c:pt idx="10">
                  <c:v>1971.0</c:v>
                </c:pt>
                <c:pt idx="11">
                  <c:v>1972.0</c:v>
                </c:pt>
                <c:pt idx="12">
                  <c:v>1973.0</c:v>
                </c:pt>
                <c:pt idx="13">
                  <c:v>1974.0</c:v>
                </c:pt>
                <c:pt idx="14">
                  <c:v>1975.0</c:v>
                </c:pt>
                <c:pt idx="15">
                  <c:v>1976.0</c:v>
                </c:pt>
                <c:pt idx="16">
                  <c:v>1977.0</c:v>
                </c:pt>
                <c:pt idx="17">
                  <c:v>1978.0</c:v>
                </c:pt>
                <c:pt idx="18">
                  <c:v>1979.0</c:v>
                </c:pt>
                <c:pt idx="19">
                  <c:v>1980.0</c:v>
                </c:pt>
                <c:pt idx="20">
                  <c:v>1981.0</c:v>
                </c:pt>
                <c:pt idx="21">
                  <c:v>1982.0</c:v>
                </c:pt>
                <c:pt idx="22">
                  <c:v>1983.0</c:v>
                </c:pt>
                <c:pt idx="23">
                  <c:v>1984.0</c:v>
                </c:pt>
                <c:pt idx="24">
                  <c:v>1986.0</c:v>
                </c:pt>
                <c:pt idx="25">
                  <c:v>1989.0</c:v>
                </c:pt>
                <c:pt idx="26">
                  <c:v>1990.0</c:v>
                </c:pt>
                <c:pt idx="27">
                  <c:v>1991.0</c:v>
                </c:pt>
                <c:pt idx="28">
                  <c:v>1992.0</c:v>
                </c:pt>
                <c:pt idx="29">
                  <c:v>1993.0</c:v>
                </c:pt>
                <c:pt idx="30">
                  <c:v>1994.0</c:v>
                </c:pt>
                <c:pt idx="31">
                  <c:v>1995.0</c:v>
                </c:pt>
                <c:pt idx="32">
                  <c:v>1996.0</c:v>
                </c:pt>
                <c:pt idx="33">
                  <c:v>1997.0</c:v>
                </c:pt>
                <c:pt idx="34">
                  <c:v>1998.0</c:v>
                </c:pt>
                <c:pt idx="35">
                  <c:v>1999.0</c:v>
                </c:pt>
                <c:pt idx="36">
                  <c:v>2000.0</c:v>
                </c:pt>
                <c:pt idx="37">
                  <c:v>2001.0</c:v>
                </c:pt>
                <c:pt idx="38">
                  <c:v>2002.0</c:v>
                </c:pt>
                <c:pt idx="39">
                  <c:v>2003.0</c:v>
                </c:pt>
              </c:numCache>
            </c:numRef>
          </c:xVal>
          <c:yVal>
            <c:numRef>
              <c:f>Sheet5!$B$5:$B$44</c:f>
              <c:numCache>
                <c:formatCode>General</c:formatCode>
                <c:ptCount val="40"/>
                <c:pt idx="0">
                  <c:v>126.3333333333333</c:v>
                </c:pt>
                <c:pt idx="1">
                  <c:v>117.25</c:v>
                </c:pt>
                <c:pt idx="2">
                  <c:v>109.4</c:v>
                </c:pt>
                <c:pt idx="3">
                  <c:v>126.0</c:v>
                </c:pt>
                <c:pt idx="4">
                  <c:v>120.6</c:v>
                </c:pt>
                <c:pt idx="5">
                  <c:v>118.3333333333333</c:v>
                </c:pt>
                <c:pt idx="6">
                  <c:v>100.75</c:v>
                </c:pt>
                <c:pt idx="7">
                  <c:v>120.25</c:v>
                </c:pt>
                <c:pt idx="8">
                  <c:v>122.75</c:v>
                </c:pt>
                <c:pt idx="9">
                  <c:v>125.3333333333333</c:v>
                </c:pt>
                <c:pt idx="10">
                  <c:v>122.3333333333333</c:v>
                </c:pt>
                <c:pt idx="11">
                  <c:v>117.0</c:v>
                </c:pt>
                <c:pt idx="12">
                  <c:v>129.0</c:v>
                </c:pt>
                <c:pt idx="13">
                  <c:v>122.0</c:v>
                </c:pt>
                <c:pt idx="14">
                  <c:v>128.0</c:v>
                </c:pt>
                <c:pt idx="15">
                  <c:v>115.3333333333333</c:v>
                </c:pt>
                <c:pt idx="16">
                  <c:v>110.0</c:v>
                </c:pt>
                <c:pt idx="17">
                  <c:v>119.0</c:v>
                </c:pt>
                <c:pt idx="18">
                  <c:v>126.0</c:v>
                </c:pt>
                <c:pt idx="19">
                  <c:v>126.6666666666667</c:v>
                </c:pt>
                <c:pt idx="20">
                  <c:v>102.0</c:v>
                </c:pt>
                <c:pt idx="21">
                  <c:v>125.0</c:v>
                </c:pt>
                <c:pt idx="22">
                  <c:v>130.3333333333333</c:v>
                </c:pt>
                <c:pt idx="23">
                  <c:v>139.5</c:v>
                </c:pt>
                <c:pt idx="25">
                  <c:v>126.0</c:v>
                </c:pt>
                <c:pt idx="26">
                  <c:v>121.0</c:v>
                </c:pt>
                <c:pt idx="27">
                  <c:v>130.0</c:v>
                </c:pt>
                <c:pt idx="28">
                  <c:v>128.0</c:v>
                </c:pt>
                <c:pt idx="29">
                  <c:v>134.0</c:v>
                </c:pt>
                <c:pt idx="30">
                  <c:v>128.0</c:v>
                </c:pt>
                <c:pt idx="31">
                  <c:v>141.0</c:v>
                </c:pt>
                <c:pt idx="32">
                  <c:v>141.0</c:v>
                </c:pt>
                <c:pt idx="33">
                  <c:v>137.0</c:v>
                </c:pt>
                <c:pt idx="34">
                  <c:v>130.0</c:v>
                </c:pt>
                <c:pt idx="35">
                  <c:v>126.0</c:v>
                </c:pt>
                <c:pt idx="36">
                  <c:v>122.0</c:v>
                </c:pt>
                <c:pt idx="37">
                  <c:v>129.0</c:v>
                </c:pt>
                <c:pt idx="38">
                  <c:v>134.0</c:v>
                </c:pt>
                <c:pt idx="39">
                  <c:v>121.0</c:v>
                </c:pt>
              </c:numCache>
            </c:numRef>
          </c:yVal>
          <c:smooth val="0"/>
        </c:ser>
        <c:dLbls>
          <c:showLegendKey val="0"/>
          <c:showVal val="0"/>
          <c:showCatName val="0"/>
          <c:showSerName val="0"/>
          <c:showPercent val="0"/>
          <c:showBubbleSize val="0"/>
        </c:dLbls>
        <c:axId val="-2060799800"/>
        <c:axId val="-2060794504"/>
      </c:scatterChart>
      <c:valAx>
        <c:axId val="-2060799800"/>
        <c:scaling>
          <c:orientation val="minMax"/>
        </c:scaling>
        <c:delete val="0"/>
        <c:axPos val="b"/>
        <c:title>
          <c:tx>
            <c:rich>
              <a:bodyPr/>
              <a:lstStyle/>
              <a:p>
                <a:pPr>
                  <a:defRPr sz="1600"/>
                </a:pPr>
                <a:r>
                  <a:rPr lang="en-US" sz="1600"/>
                  <a:t>Year</a:t>
                </a:r>
              </a:p>
            </c:rich>
          </c:tx>
          <c:layout/>
          <c:overlay val="0"/>
        </c:title>
        <c:numFmt formatCode="0" sourceLinked="1"/>
        <c:majorTickMark val="out"/>
        <c:minorTickMark val="none"/>
        <c:tickLblPos val="nextTo"/>
        <c:txPr>
          <a:bodyPr/>
          <a:lstStyle/>
          <a:p>
            <a:pPr>
              <a:defRPr sz="1400">
                <a:latin typeface="Arial"/>
                <a:cs typeface="Arial"/>
              </a:defRPr>
            </a:pPr>
            <a:endParaRPr lang="en-US"/>
          </a:p>
        </c:txPr>
        <c:crossAx val="-2060794504"/>
        <c:crosses val="autoZero"/>
        <c:crossBetween val="midCat"/>
      </c:valAx>
      <c:valAx>
        <c:axId val="-2060794504"/>
        <c:scaling>
          <c:orientation val="minMax"/>
          <c:min val="80.0"/>
        </c:scaling>
        <c:delete val="0"/>
        <c:axPos val="l"/>
        <c:majorGridlines>
          <c:spPr>
            <a:ln>
              <a:noFill/>
            </a:ln>
          </c:spPr>
        </c:majorGridlines>
        <c:title>
          <c:tx>
            <c:rich>
              <a:bodyPr rot="-5400000" vert="horz"/>
              <a:lstStyle/>
              <a:p>
                <a:pPr>
                  <a:defRPr sz="1600">
                    <a:latin typeface="Arial"/>
                    <a:cs typeface="Arial"/>
                  </a:defRPr>
                </a:pPr>
                <a:r>
                  <a:rPr lang="en-US" sz="1600">
                    <a:latin typeface="Arial"/>
                    <a:cs typeface="Arial"/>
                  </a:rPr>
                  <a:t>Day of year</a:t>
                </a:r>
              </a:p>
            </c:rich>
          </c:tx>
          <c:layout>
            <c:manualLayout>
              <c:xMode val="edge"/>
              <c:yMode val="edge"/>
              <c:x val="0.0151843817787419"/>
              <c:y val="0.264647540629633"/>
            </c:manualLayout>
          </c:layout>
          <c:overlay val="0"/>
        </c:title>
        <c:numFmt formatCode="General" sourceLinked="1"/>
        <c:majorTickMark val="out"/>
        <c:minorTickMark val="none"/>
        <c:tickLblPos val="nextTo"/>
        <c:txPr>
          <a:bodyPr/>
          <a:lstStyle/>
          <a:p>
            <a:pPr>
              <a:defRPr sz="1400">
                <a:latin typeface="Arial"/>
                <a:cs typeface="Arial"/>
              </a:defRPr>
            </a:pPr>
            <a:endParaRPr lang="en-US"/>
          </a:p>
        </c:txPr>
        <c:crossAx val="-2060799800"/>
        <c:crosses val="autoZero"/>
        <c:crossBetween val="midCat"/>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9"/>
            <c:spPr>
              <a:solidFill>
                <a:schemeClr val="tx1"/>
              </a:solidFill>
              <a:ln>
                <a:solidFill>
                  <a:schemeClr val="tx1"/>
                </a:solidFill>
              </a:ln>
            </c:spPr>
          </c:marker>
          <c:xVal>
            <c:numRef>
              <c:f>Sheet4!$A$5:$A$43</c:f>
              <c:numCache>
                <c:formatCode>0</c:formatCode>
                <c:ptCount val="39"/>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numCache>
            </c:numRef>
          </c:xVal>
          <c:yVal>
            <c:numRef>
              <c:f>Sheet4!$B$5:$B$43</c:f>
              <c:numCache>
                <c:formatCode>General</c:formatCode>
                <c:ptCount val="39"/>
                <c:pt idx="0">
                  <c:v>142.0833333333333</c:v>
                </c:pt>
                <c:pt idx="1">
                  <c:v>150.7272727272727</c:v>
                </c:pt>
                <c:pt idx="2">
                  <c:v>150.92</c:v>
                </c:pt>
                <c:pt idx="3">
                  <c:v>136.6984126984127</c:v>
                </c:pt>
                <c:pt idx="4">
                  <c:v>137.8169014084507</c:v>
                </c:pt>
                <c:pt idx="5">
                  <c:v>135.0142857142857</c:v>
                </c:pt>
                <c:pt idx="6">
                  <c:v>142.5285714285714</c:v>
                </c:pt>
                <c:pt idx="7">
                  <c:v>142.2560975609756</c:v>
                </c:pt>
                <c:pt idx="8">
                  <c:v>132.9871794871795</c:v>
                </c:pt>
                <c:pt idx="9">
                  <c:v>137.1714285714286</c:v>
                </c:pt>
                <c:pt idx="10">
                  <c:v>139.2631578947368</c:v>
                </c:pt>
                <c:pt idx="11">
                  <c:v>129.2235294117647</c:v>
                </c:pt>
                <c:pt idx="12">
                  <c:v>128.6125</c:v>
                </c:pt>
                <c:pt idx="13">
                  <c:v>141.829268292683</c:v>
                </c:pt>
                <c:pt idx="14">
                  <c:v>131.5833333333333</c:v>
                </c:pt>
                <c:pt idx="15">
                  <c:v>137.2738095238095</c:v>
                </c:pt>
                <c:pt idx="16">
                  <c:v>131.3478260869565</c:v>
                </c:pt>
                <c:pt idx="17">
                  <c:v>134.3972602739726</c:v>
                </c:pt>
                <c:pt idx="18">
                  <c:v>139.43661971831</c:v>
                </c:pt>
                <c:pt idx="19">
                  <c:v>142.015625</c:v>
                </c:pt>
                <c:pt idx="20">
                  <c:v>126.1714285714286</c:v>
                </c:pt>
                <c:pt idx="21">
                  <c:v>130.7307692307692</c:v>
                </c:pt>
                <c:pt idx="22">
                  <c:v>129.0625</c:v>
                </c:pt>
                <c:pt idx="23">
                  <c:v>138.0882352941177</c:v>
                </c:pt>
                <c:pt idx="24">
                  <c:v>138.1875</c:v>
                </c:pt>
                <c:pt idx="25">
                  <c:v>132.1666666666667</c:v>
                </c:pt>
                <c:pt idx="26">
                  <c:v>129.40625</c:v>
                </c:pt>
                <c:pt idx="27">
                  <c:v>139.4411764705882</c:v>
                </c:pt>
                <c:pt idx="28">
                  <c:v>134.8484848484848</c:v>
                </c:pt>
                <c:pt idx="29">
                  <c:v>138.7666666666667</c:v>
                </c:pt>
                <c:pt idx="30">
                  <c:v>138.304347826087</c:v>
                </c:pt>
                <c:pt idx="31">
                  <c:v>137.8695652173913</c:v>
                </c:pt>
                <c:pt idx="32">
                  <c:v>144.8695652173913</c:v>
                </c:pt>
                <c:pt idx="33">
                  <c:v>123.7</c:v>
                </c:pt>
                <c:pt idx="34">
                  <c:v>131.047619047619</c:v>
                </c:pt>
                <c:pt idx="35">
                  <c:v>131.421052631579</c:v>
                </c:pt>
                <c:pt idx="36">
                  <c:v>130.4705882352941</c:v>
                </c:pt>
                <c:pt idx="37">
                  <c:v>128.2777777777778</c:v>
                </c:pt>
                <c:pt idx="38">
                  <c:v>135.5333333333333</c:v>
                </c:pt>
              </c:numCache>
            </c:numRef>
          </c:yVal>
          <c:smooth val="0"/>
        </c:ser>
        <c:dLbls>
          <c:showLegendKey val="0"/>
          <c:showVal val="0"/>
          <c:showCatName val="0"/>
          <c:showSerName val="0"/>
          <c:showPercent val="0"/>
          <c:showBubbleSize val="0"/>
        </c:dLbls>
        <c:axId val="-2060760104"/>
        <c:axId val="-2060752024"/>
      </c:scatterChart>
      <c:valAx>
        <c:axId val="-2060760104"/>
        <c:scaling>
          <c:orientation val="minMax"/>
        </c:scaling>
        <c:delete val="0"/>
        <c:axPos val="b"/>
        <c:title>
          <c:tx>
            <c:rich>
              <a:bodyPr/>
              <a:lstStyle/>
              <a:p>
                <a:pPr>
                  <a:defRPr sz="1600">
                    <a:latin typeface="Arial"/>
                    <a:cs typeface="Arial"/>
                  </a:defRPr>
                </a:pPr>
                <a:r>
                  <a:rPr lang="en-US" sz="1600">
                    <a:latin typeface="Arial"/>
                    <a:cs typeface="Arial"/>
                  </a:rPr>
                  <a:t>Year</a:t>
                </a:r>
              </a:p>
            </c:rich>
          </c:tx>
          <c:layout/>
          <c:overlay val="0"/>
        </c:title>
        <c:numFmt formatCode="0" sourceLinked="1"/>
        <c:majorTickMark val="out"/>
        <c:minorTickMark val="none"/>
        <c:tickLblPos val="nextTo"/>
        <c:txPr>
          <a:bodyPr/>
          <a:lstStyle/>
          <a:p>
            <a:pPr>
              <a:defRPr sz="1400">
                <a:latin typeface="Arial"/>
                <a:cs typeface="Arial"/>
              </a:defRPr>
            </a:pPr>
            <a:endParaRPr lang="en-US"/>
          </a:p>
        </c:txPr>
        <c:crossAx val="-2060752024"/>
        <c:crosses val="autoZero"/>
        <c:crossBetween val="midCat"/>
      </c:valAx>
      <c:valAx>
        <c:axId val="-2060752024"/>
        <c:scaling>
          <c:orientation val="minMax"/>
          <c:min val="100.0"/>
        </c:scaling>
        <c:delete val="0"/>
        <c:axPos val="l"/>
        <c:majorGridlines>
          <c:spPr>
            <a:ln>
              <a:noFill/>
            </a:ln>
          </c:spPr>
        </c:majorGridlines>
        <c:title>
          <c:tx>
            <c:rich>
              <a:bodyPr rot="-5400000" vert="horz"/>
              <a:lstStyle/>
              <a:p>
                <a:pPr>
                  <a:defRPr sz="1600">
                    <a:latin typeface="Arial"/>
                    <a:cs typeface="Arial"/>
                  </a:defRPr>
                </a:pPr>
                <a:r>
                  <a:rPr lang="en-US" sz="1600">
                    <a:latin typeface="Arial"/>
                    <a:cs typeface="Arial"/>
                  </a:rPr>
                  <a:t>Day of the</a:t>
                </a:r>
                <a:r>
                  <a:rPr lang="en-US" sz="1600" baseline="0">
                    <a:latin typeface="Arial"/>
                    <a:cs typeface="Arial"/>
                  </a:rPr>
                  <a:t> year</a:t>
                </a:r>
                <a:endParaRPr lang="en-US" sz="1600">
                  <a:latin typeface="Arial"/>
                  <a:cs typeface="Arial"/>
                </a:endParaRPr>
              </a:p>
            </c:rich>
          </c:tx>
          <c:layout>
            <c:manualLayout>
              <c:xMode val="edge"/>
              <c:yMode val="edge"/>
              <c:x val="0.0213523131672598"/>
              <c:y val="0.2508874759639"/>
            </c:manualLayout>
          </c:layout>
          <c:overlay val="0"/>
        </c:title>
        <c:numFmt formatCode="General" sourceLinked="1"/>
        <c:majorTickMark val="out"/>
        <c:minorTickMark val="none"/>
        <c:tickLblPos val="nextTo"/>
        <c:txPr>
          <a:bodyPr/>
          <a:lstStyle/>
          <a:p>
            <a:pPr>
              <a:defRPr sz="1400"/>
            </a:pPr>
            <a:endParaRPr lang="en-US"/>
          </a:p>
        </c:txPr>
        <c:crossAx val="-2060760104"/>
        <c:crosses val="autoZero"/>
        <c:crossBetween val="midCat"/>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9"/>
            <c:spPr>
              <a:solidFill>
                <a:schemeClr val="tx1"/>
              </a:solidFill>
              <a:ln>
                <a:solidFill>
                  <a:schemeClr val="tx1"/>
                </a:solidFill>
              </a:ln>
            </c:spPr>
          </c:marker>
          <c:trendline>
            <c:spPr>
              <a:ln w="25400">
                <a:solidFill>
                  <a:srgbClr val="660066"/>
                </a:solidFill>
              </a:ln>
            </c:spPr>
            <c:trendlineType val="linear"/>
            <c:dispRSqr val="1"/>
            <c:dispEq val="1"/>
            <c:trendlineLbl>
              <c:layout>
                <c:manualLayout>
                  <c:x val="0.0483514408816588"/>
                  <c:y val="0.297215259059477"/>
                </c:manualLayout>
              </c:layout>
              <c:tx>
                <c:rich>
                  <a:bodyPr/>
                  <a:lstStyle/>
                  <a:p>
                    <a:pPr algn="l">
                      <a:defRPr sz="1600">
                        <a:solidFill>
                          <a:srgbClr val="660066"/>
                        </a:solidFill>
                        <a:latin typeface="Arial"/>
                        <a:cs typeface="Arial"/>
                      </a:defRPr>
                    </a:pPr>
                    <a:r>
                      <a:rPr lang="en-US" baseline="0" dirty="0"/>
                      <a:t>y = -</a:t>
                    </a:r>
                    <a:r>
                      <a:rPr lang="en-US" baseline="0" dirty="0" smtClean="0"/>
                      <a:t>0.237x </a:t>
                    </a:r>
                    <a:r>
                      <a:rPr lang="en-US" baseline="0" dirty="0"/>
                      <a:t>+ 605.79
R² = </a:t>
                    </a:r>
                    <a:r>
                      <a:rPr lang="en-US" baseline="0" dirty="0" smtClean="0"/>
                      <a:t>0.19</a:t>
                    </a:r>
                  </a:p>
                  <a:p>
                    <a:pPr algn="l">
                      <a:defRPr sz="1600">
                        <a:solidFill>
                          <a:srgbClr val="660066"/>
                        </a:solidFill>
                        <a:latin typeface="Arial"/>
                        <a:cs typeface="Arial"/>
                      </a:defRPr>
                    </a:pPr>
                    <a:r>
                      <a:rPr lang="en-US" baseline="0" dirty="0" smtClean="0"/>
                      <a:t>p = 0.005</a:t>
                    </a:r>
                    <a:endParaRPr lang="en-US" dirty="0"/>
                  </a:p>
                </c:rich>
              </c:tx>
              <c:numFmt formatCode="General" sourceLinked="0"/>
            </c:trendlineLbl>
          </c:trendline>
          <c:xVal>
            <c:numRef>
              <c:f>Sheet4!$A$5:$A$43</c:f>
              <c:numCache>
                <c:formatCode>0</c:formatCode>
                <c:ptCount val="39"/>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numCache>
            </c:numRef>
          </c:xVal>
          <c:yVal>
            <c:numRef>
              <c:f>Sheet4!$B$5:$B$43</c:f>
              <c:numCache>
                <c:formatCode>General</c:formatCode>
                <c:ptCount val="39"/>
                <c:pt idx="0">
                  <c:v>142.0833333333333</c:v>
                </c:pt>
                <c:pt idx="1">
                  <c:v>150.7272727272727</c:v>
                </c:pt>
                <c:pt idx="2">
                  <c:v>150.92</c:v>
                </c:pt>
                <c:pt idx="3">
                  <c:v>136.6984126984127</c:v>
                </c:pt>
                <c:pt idx="4">
                  <c:v>137.8169014084507</c:v>
                </c:pt>
                <c:pt idx="5">
                  <c:v>135.0142857142857</c:v>
                </c:pt>
                <c:pt idx="6">
                  <c:v>142.5285714285714</c:v>
                </c:pt>
                <c:pt idx="7">
                  <c:v>142.2560975609756</c:v>
                </c:pt>
                <c:pt idx="8">
                  <c:v>132.9871794871795</c:v>
                </c:pt>
                <c:pt idx="9">
                  <c:v>137.1714285714286</c:v>
                </c:pt>
                <c:pt idx="10">
                  <c:v>139.2631578947368</c:v>
                </c:pt>
                <c:pt idx="11">
                  <c:v>129.2235294117647</c:v>
                </c:pt>
                <c:pt idx="12">
                  <c:v>128.6125</c:v>
                </c:pt>
                <c:pt idx="13">
                  <c:v>141.829268292683</c:v>
                </c:pt>
                <c:pt idx="14">
                  <c:v>131.5833333333333</c:v>
                </c:pt>
                <c:pt idx="15">
                  <c:v>137.2738095238095</c:v>
                </c:pt>
                <c:pt idx="16">
                  <c:v>131.3478260869565</c:v>
                </c:pt>
                <c:pt idx="17">
                  <c:v>134.3972602739726</c:v>
                </c:pt>
                <c:pt idx="18">
                  <c:v>139.43661971831</c:v>
                </c:pt>
                <c:pt idx="19">
                  <c:v>142.015625</c:v>
                </c:pt>
                <c:pt idx="20">
                  <c:v>126.1714285714286</c:v>
                </c:pt>
                <c:pt idx="21">
                  <c:v>130.7307692307692</c:v>
                </c:pt>
                <c:pt idx="22">
                  <c:v>129.0625</c:v>
                </c:pt>
                <c:pt idx="23">
                  <c:v>138.0882352941177</c:v>
                </c:pt>
                <c:pt idx="24">
                  <c:v>138.1875</c:v>
                </c:pt>
                <c:pt idx="25">
                  <c:v>132.1666666666667</c:v>
                </c:pt>
                <c:pt idx="26">
                  <c:v>129.40625</c:v>
                </c:pt>
                <c:pt idx="27">
                  <c:v>139.4411764705882</c:v>
                </c:pt>
                <c:pt idx="28">
                  <c:v>134.8484848484848</c:v>
                </c:pt>
                <c:pt idx="29">
                  <c:v>138.7666666666667</c:v>
                </c:pt>
                <c:pt idx="30">
                  <c:v>138.304347826087</c:v>
                </c:pt>
                <c:pt idx="31">
                  <c:v>137.8695652173913</c:v>
                </c:pt>
                <c:pt idx="32">
                  <c:v>144.8695652173913</c:v>
                </c:pt>
                <c:pt idx="33">
                  <c:v>123.7</c:v>
                </c:pt>
                <c:pt idx="34">
                  <c:v>131.047619047619</c:v>
                </c:pt>
                <c:pt idx="35">
                  <c:v>131.421052631579</c:v>
                </c:pt>
                <c:pt idx="36">
                  <c:v>130.4705882352941</c:v>
                </c:pt>
                <c:pt idx="37">
                  <c:v>128.2777777777778</c:v>
                </c:pt>
                <c:pt idx="38">
                  <c:v>135.5333333333333</c:v>
                </c:pt>
              </c:numCache>
            </c:numRef>
          </c:yVal>
          <c:smooth val="0"/>
        </c:ser>
        <c:dLbls>
          <c:showLegendKey val="0"/>
          <c:showVal val="0"/>
          <c:showCatName val="0"/>
          <c:showSerName val="0"/>
          <c:showPercent val="0"/>
          <c:showBubbleSize val="0"/>
        </c:dLbls>
        <c:axId val="-2060703864"/>
        <c:axId val="-2060698472"/>
      </c:scatterChart>
      <c:valAx>
        <c:axId val="-2060703864"/>
        <c:scaling>
          <c:orientation val="minMax"/>
        </c:scaling>
        <c:delete val="0"/>
        <c:axPos val="b"/>
        <c:title>
          <c:tx>
            <c:rich>
              <a:bodyPr/>
              <a:lstStyle/>
              <a:p>
                <a:pPr>
                  <a:defRPr sz="1600">
                    <a:latin typeface="Arial"/>
                    <a:cs typeface="Arial"/>
                  </a:defRPr>
                </a:pPr>
                <a:r>
                  <a:rPr lang="en-US" sz="1600">
                    <a:latin typeface="Arial"/>
                    <a:cs typeface="Arial"/>
                  </a:rPr>
                  <a:t>Year</a:t>
                </a:r>
              </a:p>
            </c:rich>
          </c:tx>
          <c:layout/>
          <c:overlay val="0"/>
        </c:title>
        <c:numFmt formatCode="0" sourceLinked="1"/>
        <c:majorTickMark val="out"/>
        <c:minorTickMark val="none"/>
        <c:tickLblPos val="nextTo"/>
        <c:txPr>
          <a:bodyPr/>
          <a:lstStyle/>
          <a:p>
            <a:pPr>
              <a:defRPr sz="1400">
                <a:latin typeface="Arial"/>
                <a:cs typeface="Arial"/>
              </a:defRPr>
            </a:pPr>
            <a:endParaRPr lang="en-US"/>
          </a:p>
        </c:txPr>
        <c:crossAx val="-2060698472"/>
        <c:crossesAt val="100.0"/>
        <c:crossBetween val="midCat"/>
      </c:valAx>
      <c:valAx>
        <c:axId val="-2060698472"/>
        <c:scaling>
          <c:orientation val="minMax"/>
          <c:min val="100.0"/>
        </c:scaling>
        <c:delete val="0"/>
        <c:axPos val="l"/>
        <c:majorGridlines>
          <c:spPr>
            <a:ln>
              <a:noFill/>
            </a:ln>
          </c:spPr>
        </c:majorGridlines>
        <c:title>
          <c:tx>
            <c:rich>
              <a:bodyPr rot="-5400000" vert="horz"/>
              <a:lstStyle/>
              <a:p>
                <a:pPr>
                  <a:defRPr sz="1600">
                    <a:latin typeface="Arial"/>
                    <a:cs typeface="Arial"/>
                  </a:defRPr>
                </a:pPr>
                <a:r>
                  <a:rPr lang="en-US" sz="1600">
                    <a:latin typeface="Arial"/>
                    <a:cs typeface="Arial"/>
                  </a:rPr>
                  <a:t>Day of the</a:t>
                </a:r>
                <a:r>
                  <a:rPr lang="en-US" sz="1600" baseline="0">
                    <a:latin typeface="Arial"/>
                    <a:cs typeface="Arial"/>
                  </a:rPr>
                  <a:t> year</a:t>
                </a:r>
                <a:endParaRPr lang="en-US" sz="1600">
                  <a:latin typeface="Arial"/>
                  <a:cs typeface="Arial"/>
                </a:endParaRPr>
              </a:p>
            </c:rich>
          </c:tx>
          <c:layout>
            <c:manualLayout>
              <c:xMode val="edge"/>
              <c:yMode val="edge"/>
              <c:x val="0.0213523131672598"/>
              <c:y val="0.2508874759639"/>
            </c:manualLayout>
          </c:layout>
          <c:overlay val="0"/>
        </c:title>
        <c:numFmt formatCode="General" sourceLinked="1"/>
        <c:majorTickMark val="out"/>
        <c:minorTickMark val="none"/>
        <c:tickLblPos val="nextTo"/>
        <c:txPr>
          <a:bodyPr/>
          <a:lstStyle/>
          <a:p>
            <a:pPr>
              <a:defRPr sz="1400"/>
            </a:pPr>
            <a:endParaRPr lang="en-US"/>
          </a:p>
        </c:txPr>
        <c:crossAx val="-2060703864"/>
        <c:crosses val="autoZero"/>
        <c:crossBetween val="midCat"/>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72037441620392"/>
          <c:y val="0.165449925094656"/>
          <c:w val="0.868175906762323"/>
          <c:h val="0.690996745983565"/>
        </c:manualLayout>
      </c:layout>
      <c:scatterChart>
        <c:scatterStyle val="lineMarker"/>
        <c:varyColors val="0"/>
        <c:ser>
          <c:idx val="0"/>
          <c:order val="0"/>
          <c:tx>
            <c:v>Duration</c:v>
          </c:tx>
          <c:spPr>
            <a:ln w="12700">
              <a:solidFill>
                <a:srgbClr val="000000"/>
              </a:solidFill>
              <a:prstDash val="solid"/>
            </a:ln>
          </c:spPr>
          <c:marker>
            <c:symbol val="diamond"/>
            <c:size val="9"/>
            <c:spPr>
              <a:solidFill>
                <a:srgbClr val="000000"/>
              </a:solidFill>
              <a:ln>
                <a:solidFill>
                  <a:srgbClr val="000000"/>
                </a:solidFill>
                <a:prstDash val="solid"/>
              </a:ln>
            </c:spPr>
          </c:marker>
          <c:xVal>
            <c:numRef>
              <c:f>Data!$A$11:$A$98</c:f>
              <c:numCache>
                <c:formatCode>0</c:formatCode>
                <c:ptCount val="88"/>
                <c:pt idx="0">
                  <c:v>1924.0</c:v>
                </c:pt>
                <c:pt idx="1">
                  <c:v>1925.0</c:v>
                </c:pt>
                <c:pt idx="2">
                  <c:v>1926.0</c:v>
                </c:pt>
                <c:pt idx="3">
                  <c:v>1927.0</c:v>
                </c:pt>
                <c:pt idx="4">
                  <c:v>1928.0</c:v>
                </c:pt>
                <c:pt idx="5">
                  <c:v>1929.0</c:v>
                </c:pt>
                <c:pt idx="6">
                  <c:v>1930.0</c:v>
                </c:pt>
                <c:pt idx="7">
                  <c:v>1931.0</c:v>
                </c:pt>
                <c:pt idx="8">
                  <c:v>1932.0</c:v>
                </c:pt>
                <c:pt idx="9">
                  <c:v>1933.0</c:v>
                </c:pt>
                <c:pt idx="10">
                  <c:v>1934.0</c:v>
                </c:pt>
                <c:pt idx="11">
                  <c:v>1935.0</c:v>
                </c:pt>
                <c:pt idx="12">
                  <c:v>1936.0</c:v>
                </c:pt>
                <c:pt idx="13">
                  <c:v>1937.0</c:v>
                </c:pt>
                <c:pt idx="14">
                  <c:v>1938.0</c:v>
                </c:pt>
                <c:pt idx="15">
                  <c:v>1939.0</c:v>
                </c:pt>
                <c:pt idx="16">
                  <c:v>1940.0</c:v>
                </c:pt>
                <c:pt idx="17">
                  <c:v>1941.0</c:v>
                </c:pt>
                <c:pt idx="18">
                  <c:v>1942.0</c:v>
                </c:pt>
                <c:pt idx="19">
                  <c:v>1943.0</c:v>
                </c:pt>
                <c:pt idx="20">
                  <c:v>1944.0</c:v>
                </c:pt>
                <c:pt idx="21">
                  <c:v>1945.0</c:v>
                </c:pt>
                <c:pt idx="22">
                  <c:v>1946.0</c:v>
                </c:pt>
                <c:pt idx="23">
                  <c:v>1947.0</c:v>
                </c:pt>
                <c:pt idx="24">
                  <c:v>1948.0</c:v>
                </c:pt>
                <c:pt idx="25">
                  <c:v>1949.0</c:v>
                </c:pt>
                <c:pt idx="26">
                  <c:v>1950.0</c:v>
                </c:pt>
                <c:pt idx="27">
                  <c:v>1951.0</c:v>
                </c:pt>
                <c:pt idx="28">
                  <c:v>1952.0</c:v>
                </c:pt>
                <c:pt idx="29">
                  <c:v>1953.0</c:v>
                </c:pt>
                <c:pt idx="30">
                  <c:v>1954.0</c:v>
                </c:pt>
                <c:pt idx="31">
                  <c:v>1955.0</c:v>
                </c:pt>
                <c:pt idx="32">
                  <c:v>1956.0</c:v>
                </c:pt>
                <c:pt idx="33">
                  <c:v>1957.0</c:v>
                </c:pt>
                <c:pt idx="34">
                  <c:v>1958.0</c:v>
                </c:pt>
                <c:pt idx="35">
                  <c:v>1959.0</c:v>
                </c:pt>
                <c:pt idx="36">
                  <c:v>1960.0</c:v>
                </c:pt>
                <c:pt idx="37">
                  <c:v>1961.0</c:v>
                </c:pt>
                <c:pt idx="38">
                  <c:v>1962.0</c:v>
                </c:pt>
                <c:pt idx="39">
                  <c:v>1963.0</c:v>
                </c:pt>
                <c:pt idx="40">
                  <c:v>1964.0</c:v>
                </c:pt>
                <c:pt idx="41">
                  <c:v>1965.0</c:v>
                </c:pt>
                <c:pt idx="42">
                  <c:v>1966.0</c:v>
                </c:pt>
                <c:pt idx="43">
                  <c:v>1967.0</c:v>
                </c:pt>
                <c:pt idx="44">
                  <c:v>1968.0</c:v>
                </c:pt>
                <c:pt idx="45">
                  <c:v>1969.0</c:v>
                </c:pt>
                <c:pt idx="46">
                  <c:v>1970.0</c:v>
                </c:pt>
                <c:pt idx="47">
                  <c:v>1971.0</c:v>
                </c:pt>
                <c:pt idx="48">
                  <c:v>1972.0</c:v>
                </c:pt>
                <c:pt idx="49">
                  <c:v>1973.0</c:v>
                </c:pt>
                <c:pt idx="50">
                  <c:v>1974.0</c:v>
                </c:pt>
                <c:pt idx="51">
                  <c:v>1975.0</c:v>
                </c:pt>
                <c:pt idx="52">
                  <c:v>1976.0</c:v>
                </c:pt>
                <c:pt idx="53">
                  <c:v>1977.0</c:v>
                </c:pt>
                <c:pt idx="54">
                  <c:v>1978.0</c:v>
                </c:pt>
                <c:pt idx="55">
                  <c:v>1979.0</c:v>
                </c:pt>
                <c:pt idx="56">
                  <c:v>1980.0</c:v>
                </c:pt>
                <c:pt idx="57">
                  <c:v>1981.0</c:v>
                </c:pt>
                <c:pt idx="58">
                  <c:v>1982.0</c:v>
                </c:pt>
                <c:pt idx="59">
                  <c:v>1983.0</c:v>
                </c:pt>
                <c:pt idx="60">
                  <c:v>1984.0</c:v>
                </c:pt>
                <c:pt idx="61">
                  <c:v>1985.0</c:v>
                </c:pt>
                <c:pt idx="62">
                  <c:v>1986.0</c:v>
                </c:pt>
                <c:pt idx="63">
                  <c:v>1987.0</c:v>
                </c:pt>
                <c:pt idx="64">
                  <c:v>1988.0</c:v>
                </c:pt>
                <c:pt idx="65">
                  <c:v>1989.0</c:v>
                </c:pt>
                <c:pt idx="66">
                  <c:v>1990.0</c:v>
                </c:pt>
                <c:pt idx="67">
                  <c:v>1991.0</c:v>
                </c:pt>
                <c:pt idx="68">
                  <c:v>1992.0</c:v>
                </c:pt>
                <c:pt idx="69">
                  <c:v>1993.0</c:v>
                </c:pt>
                <c:pt idx="70">
                  <c:v>1994.0</c:v>
                </c:pt>
                <c:pt idx="71">
                  <c:v>1995.0</c:v>
                </c:pt>
                <c:pt idx="72">
                  <c:v>1996.0</c:v>
                </c:pt>
                <c:pt idx="73">
                  <c:v>1997.0</c:v>
                </c:pt>
                <c:pt idx="74">
                  <c:v>1998.0</c:v>
                </c:pt>
                <c:pt idx="75">
                  <c:v>1999.0</c:v>
                </c:pt>
                <c:pt idx="76">
                  <c:v>2000.0</c:v>
                </c:pt>
                <c:pt idx="77">
                  <c:v>2001.0</c:v>
                </c:pt>
                <c:pt idx="78">
                  <c:v>2002.0</c:v>
                </c:pt>
                <c:pt idx="79">
                  <c:v>2003.0</c:v>
                </c:pt>
                <c:pt idx="80">
                  <c:v>2004.0</c:v>
                </c:pt>
                <c:pt idx="81" formatCode="General">
                  <c:v>2005.0</c:v>
                </c:pt>
                <c:pt idx="82">
                  <c:v>2006.0</c:v>
                </c:pt>
                <c:pt idx="83">
                  <c:v>2007.0</c:v>
                </c:pt>
                <c:pt idx="84">
                  <c:v>2008.0</c:v>
                </c:pt>
                <c:pt idx="85">
                  <c:v>2009.0</c:v>
                </c:pt>
                <c:pt idx="86">
                  <c:v>2010.0</c:v>
                </c:pt>
                <c:pt idx="87">
                  <c:v>2011.0</c:v>
                </c:pt>
              </c:numCache>
            </c:numRef>
          </c:xVal>
          <c:yVal>
            <c:numRef>
              <c:f>Data!$D$11:$D$98</c:f>
              <c:numCache>
                <c:formatCode>0</c:formatCode>
                <c:ptCount val="88"/>
                <c:pt idx="0">
                  <c:v>91.0</c:v>
                </c:pt>
                <c:pt idx="1">
                  <c:v>95.0</c:v>
                </c:pt>
                <c:pt idx="2">
                  <c:v>86.0</c:v>
                </c:pt>
                <c:pt idx="3">
                  <c:v>82.0</c:v>
                </c:pt>
                <c:pt idx="4">
                  <c:v>67.0</c:v>
                </c:pt>
                <c:pt idx="5">
                  <c:v>70.0</c:v>
                </c:pt>
                <c:pt idx="6">
                  <c:v>0.0</c:v>
                </c:pt>
                <c:pt idx="7">
                  <c:v>0.0</c:v>
                </c:pt>
                <c:pt idx="8">
                  <c:v>17.0</c:v>
                </c:pt>
                <c:pt idx="9">
                  <c:v>99.0</c:v>
                </c:pt>
                <c:pt idx="10">
                  <c:v>108.0</c:v>
                </c:pt>
                <c:pt idx="11">
                  <c:v>91.0</c:v>
                </c:pt>
                <c:pt idx="12">
                  <c:v>114.0</c:v>
                </c:pt>
                <c:pt idx="13">
                  <c:v>58.0</c:v>
                </c:pt>
                <c:pt idx="14">
                  <c:v>69.0</c:v>
                </c:pt>
                <c:pt idx="15">
                  <c:v>89.0</c:v>
                </c:pt>
                <c:pt idx="16">
                  <c:v>89.0</c:v>
                </c:pt>
                <c:pt idx="17">
                  <c:v>79.0</c:v>
                </c:pt>
                <c:pt idx="18">
                  <c:v>85.0</c:v>
                </c:pt>
                <c:pt idx="19">
                  <c:v>87.0</c:v>
                </c:pt>
                <c:pt idx="20">
                  <c:v>87.0</c:v>
                </c:pt>
                <c:pt idx="21">
                  <c:v>105.0</c:v>
                </c:pt>
                <c:pt idx="22">
                  <c:v>96.0</c:v>
                </c:pt>
                <c:pt idx="23">
                  <c:v>74.0</c:v>
                </c:pt>
                <c:pt idx="24">
                  <c:v>44.0</c:v>
                </c:pt>
                <c:pt idx="25">
                  <c:v>75.0</c:v>
                </c:pt>
                <c:pt idx="26">
                  <c:v>78.0</c:v>
                </c:pt>
                <c:pt idx="27">
                  <c:v>94.0</c:v>
                </c:pt>
                <c:pt idx="28">
                  <c:v>9.0</c:v>
                </c:pt>
                <c:pt idx="29">
                  <c:v>71.0</c:v>
                </c:pt>
                <c:pt idx="30">
                  <c:v>60.0</c:v>
                </c:pt>
                <c:pt idx="31">
                  <c:v>107.0</c:v>
                </c:pt>
                <c:pt idx="32">
                  <c:v>63.0</c:v>
                </c:pt>
                <c:pt idx="33">
                  <c:v>89.0</c:v>
                </c:pt>
                <c:pt idx="34">
                  <c:v>111.0</c:v>
                </c:pt>
                <c:pt idx="35">
                  <c:v>60.0</c:v>
                </c:pt>
                <c:pt idx="36">
                  <c:v>122.0</c:v>
                </c:pt>
                <c:pt idx="37">
                  <c:v>97.0</c:v>
                </c:pt>
                <c:pt idx="38">
                  <c:v>102.0</c:v>
                </c:pt>
                <c:pt idx="39">
                  <c:v>86.0</c:v>
                </c:pt>
                <c:pt idx="40">
                  <c:v>95.0</c:v>
                </c:pt>
                <c:pt idx="41">
                  <c:v>61.0</c:v>
                </c:pt>
                <c:pt idx="42">
                  <c:v>71.0</c:v>
                </c:pt>
                <c:pt idx="43">
                  <c:v>62.0</c:v>
                </c:pt>
                <c:pt idx="44">
                  <c:v>75.0</c:v>
                </c:pt>
                <c:pt idx="45">
                  <c:v>74.0</c:v>
                </c:pt>
                <c:pt idx="46">
                  <c:v>98.0</c:v>
                </c:pt>
                <c:pt idx="47">
                  <c:v>88.0</c:v>
                </c:pt>
                <c:pt idx="48">
                  <c:v>64.0</c:v>
                </c:pt>
                <c:pt idx="49">
                  <c:v>63.0</c:v>
                </c:pt>
                <c:pt idx="50">
                  <c:v>74.0</c:v>
                </c:pt>
                <c:pt idx="51">
                  <c:v>51.0</c:v>
                </c:pt>
                <c:pt idx="52">
                  <c:v>81.0</c:v>
                </c:pt>
                <c:pt idx="53">
                  <c:v>102.0</c:v>
                </c:pt>
                <c:pt idx="54">
                  <c:v>92.0</c:v>
                </c:pt>
                <c:pt idx="55">
                  <c:v>72.0</c:v>
                </c:pt>
                <c:pt idx="56">
                  <c:v>89.0</c:v>
                </c:pt>
                <c:pt idx="57">
                  <c:v>85.0</c:v>
                </c:pt>
                <c:pt idx="58">
                  <c:v>46.0</c:v>
                </c:pt>
                <c:pt idx="59">
                  <c:v>98.0</c:v>
                </c:pt>
                <c:pt idx="60">
                  <c:v>68.0</c:v>
                </c:pt>
                <c:pt idx="61">
                  <c:v>95.0</c:v>
                </c:pt>
                <c:pt idx="62">
                  <c:v>52.0</c:v>
                </c:pt>
                <c:pt idx="63">
                  <c:v>75.0</c:v>
                </c:pt>
                <c:pt idx="64">
                  <c:v>45.0</c:v>
                </c:pt>
                <c:pt idx="65">
                  <c:v>61.0</c:v>
                </c:pt>
                <c:pt idx="66">
                  <c:v>43.0</c:v>
                </c:pt>
                <c:pt idx="67">
                  <c:v>48.0</c:v>
                </c:pt>
                <c:pt idx="68">
                  <c:v>84.0</c:v>
                </c:pt>
                <c:pt idx="69">
                  <c:v>84.0</c:v>
                </c:pt>
                <c:pt idx="70">
                  <c:v>50.0</c:v>
                </c:pt>
                <c:pt idx="71">
                  <c:v>91.0</c:v>
                </c:pt>
                <c:pt idx="72">
                  <c:v>78.0</c:v>
                </c:pt>
                <c:pt idx="73">
                  <c:v>41.0</c:v>
                </c:pt>
                <c:pt idx="74">
                  <c:v>34.0</c:v>
                </c:pt>
                <c:pt idx="75">
                  <c:v>35.0</c:v>
                </c:pt>
                <c:pt idx="76">
                  <c:v>95.0</c:v>
                </c:pt>
                <c:pt idx="77">
                  <c:v>0.0</c:v>
                </c:pt>
                <c:pt idx="78">
                  <c:v>73.0</c:v>
                </c:pt>
                <c:pt idx="79">
                  <c:v>64.0</c:v>
                </c:pt>
                <c:pt idx="80">
                  <c:v>77.0</c:v>
                </c:pt>
                <c:pt idx="81" formatCode="General">
                  <c:v>31.0</c:v>
                </c:pt>
                <c:pt idx="82">
                  <c:v>50.0</c:v>
                </c:pt>
                <c:pt idx="83">
                  <c:v>76.0</c:v>
                </c:pt>
                <c:pt idx="84">
                  <c:v>64.0</c:v>
                </c:pt>
                <c:pt idx="85">
                  <c:v>68.0</c:v>
                </c:pt>
                <c:pt idx="86">
                  <c:v>71.0</c:v>
                </c:pt>
                <c:pt idx="87">
                  <c:v>5.0</c:v>
                </c:pt>
              </c:numCache>
            </c:numRef>
          </c:yVal>
          <c:smooth val="0"/>
        </c:ser>
        <c:dLbls>
          <c:showLegendKey val="0"/>
          <c:showVal val="0"/>
          <c:showCatName val="0"/>
          <c:showSerName val="0"/>
          <c:showPercent val="0"/>
          <c:showBubbleSize val="0"/>
        </c:dLbls>
        <c:axId val="-2060641144"/>
        <c:axId val="-2060632664"/>
      </c:scatterChart>
      <c:valAx>
        <c:axId val="-2060641144"/>
        <c:scaling>
          <c:orientation val="minMax"/>
          <c:max val="2012.0"/>
          <c:min val="1920.0"/>
        </c:scaling>
        <c:delete val="0"/>
        <c:axPos val="b"/>
        <c:title>
          <c:tx>
            <c:rich>
              <a:bodyPr/>
              <a:lstStyle/>
              <a:p>
                <a:pPr>
                  <a:defRPr sz="1600" b="1" i="0" u="none" strike="noStrike" baseline="0">
                    <a:solidFill>
                      <a:srgbClr val="000000"/>
                    </a:solidFill>
                    <a:latin typeface="Arial"/>
                    <a:ea typeface="Arial"/>
                    <a:cs typeface="Arial"/>
                  </a:defRPr>
                </a:pPr>
                <a:r>
                  <a:rPr lang="en-US" sz="1600" b="1"/>
                  <a:t>Year</a:t>
                </a:r>
              </a:p>
            </c:rich>
          </c:tx>
          <c:layout>
            <c:manualLayout>
              <c:xMode val="edge"/>
              <c:yMode val="edge"/>
              <c:x val="0.462050743657043"/>
              <c:y val="0.92700614977872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2060632664"/>
        <c:crosses val="autoZero"/>
        <c:crossBetween val="midCat"/>
        <c:majorUnit val="5.0"/>
        <c:minorUnit val="1.0"/>
      </c:valAx>
      <c:valAx>
        <c:axId val="-2060632664"/>
        <c:scaling>
          <c:orientation val="minMax"/>
        </c:scaling>
        <c:delete val="0"/>
        <c:axPos val="l"/>
        <c:title>
          <c:tx>
            <c:rich>
              <a:bodyPr/>
              <a:lstStyle/>
              <a:p>
                <a:pPr>
                  <a:defRPr sz="1600" b="1" i="0" u="none" strike="noStrike" baseline="0">
                    <a:solidFill>
                      <a:srgbClr val="000000"/>
                    </a:solidFill>
                    <a:latin typeface="Arial"/>
                    <a:ea typeface="Arial"/>
                    <a:cs typeface="Arial"/>
                  </a:defRPr>
                </a:pPr>
                <a:r>
                  <a:rPr lang="en-US" sz="1600" b="1"/>
                  <a:t>Duration (days)</a:t>
                </a:r>
              </a:p>
            </c:rich>
          </c:tx>
          <c:layout>
            <c:manualLayout>
              <c:xMode val="edge"/>
              <c:yMode val="edge"/>
              <c:x val="0.0134373938551799"/>
              <c:y val="0.345498400291204"/>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25" b="0" i="0" u="none" strike="noStrike" baseline="0">
                <a:solidFill>
                  <a:srgbClr val="000000"/>
                </a:solidFill>
                <a:latin typeface="Arial"/>
                <a:ea typeface="Arial"/>
                <a:cs typeface="Arial"/>
              </a:defRPr>
            </a:pPr>
            <a:endParaRPr lang="en-US"/>
          </a:p>
        </c:txPr>
        <c:crossAx val="-2060641144"/>
        <c:crosses val="autoZero"/>
        <c:crossBetween val="midCat"/>
      </c:valAx>
      <c:spPr>
        <a:solidFill>
          <a:srgbClr val="FFFFFF"/>
        </a:solidFill>
        <a:ln w="12700">
          <a:solidFill>
            <a:srgbClr val="000000"/>
          </a:solidFill>
          <a:prstDash val="solid"/>
        </a:ln>
      </c:spPr>
    </c:plotArea>
    <c:plotVisOnly val="1"/>
    <c:dispBlanksAs val="gap"/>
    <c:showDLblsOverMax val="0"/>
  </c:chart>
  <c:spPr>
    <a:solidFill>
      <a:srgbClr val="FFFFFF"/>
    </a:solidFill>
    <a:ln w="9525">
      <a:noFill/>
    </a:ln>
  </c:spPr>
  <c:txPr>
    <a:bodyPr/>
    <a:lstStyle/>
    <a:p>
      <a:pPr>
        <a:defRPr sz="1425"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72037441620392"/>
          <c:y val="0.165449925094656"/>
          <c:w val="0.868175906762323"/>
          <c:h val="0.690996745983565"/>
        </c:manualLayout>
      </c:layout>
      <c:scatterChart>
        <c:scatterStyle val="lineMarker"/>
        <c:varyColors val="0"/>
        <c:ser>
          <c:idx val="0"/>
          <c:order val="0"/>
          <c:tx>
            <c:v>Duration</c:v>
          </c:tx>
          <c:spPr>
            <a:ln w="12700">
              <a:solidFill>
                <a:srgbClr val="000000"/>
              </a:solidFill>
              <a:prstDash val="solid"/>
            </a:ln>
          </c:spPr>
          <c:marker>
            <c:symbol val="diamond"/>
            <c:size val="9"/>
            <c:spPr>
              <a:solidFill>
                <a:srgbClr val="000000"/>
              </a:solidFill>
              <a:ln>
                <a:solidFill>
                  <a:srgbClr val="000000"/>
                </a:solidFill>
                <a:prstDash val="solid"/>
              </a:ln>
            </c:spPr>
          </c:marker>
          <c:trendline>
            <c:spPr>
              <a:ln w="25400">
                <a:solidFill>
                  <a:srgbClr val="000090"/>
                </a:solidFill>
              </a:ln>
            </c:spPr>
            <c:trendlineType val="linear"/>
            <c:dispRSqr val="1"/>
            <c:dispEq val="1"/>
            <c:trendlineLbl>
              <c:layout>
                <c:manualLayout>
                  <c:x val="0.00597218444512093"/>
                  <c:y val="-0.298480168258779"/>
                </c:manualLayout>
              </c:layout>
              <c:tx>
                <c:rich>
                  <a:bodyPr/>
                  <a:lstStyle/>
                  <a:p>
                    <a:pPr algn="l">
                      <a:defRPr sz="1600">
                        <a:solidFill>
                          <a:srgbClr val="000090"/>
                        </a:solidFill>
                      </a:defRPr>
                    </a:pPr>
                    <a:r>
                      <a:rPr lang="en-US" sz="1600" baseline="0" dirty="0">
                        <a:solidFill>
                          <a:srgbClr val="000090"/>
                        </a:solidFill>
                      </a:rPr>
                      <a:t>y = -0.241x + 547.65
R² = </a:t>
                    </a:r>
                    <a:r>
                      <a:rPr lang="en-US" sz="1600" baseline="0" dirty="0" smtClean="0">
                        <a:solidFill>
                          <a:srgbClr val="000090"/>
                        </a:solidFill>
                      </a:rPr>
                      <a:t>0.05</a:t>
                    </a:r>
                  </a:p>
                  <a:p>
                    <a:pPr algn="l">
                      <a:defRPr sz="1600">
                        <a:solidFill>
                          <a:srgbClr val="000090"/>
                        </a:solidFill>
                      </a:defRPr>
                    </a:pPr>
                    <a:r>
                      <a:rPr lang="en-US" sz="1600" baseline="0" dirty="0" smtClean="0">
                        <a:solidFill>
                          <a:srgbClr val="000090"/>
                        </a:solidFill>
                      </a:rPr>
                      <a:t>p = 0.03</a:t>
                    </a:r>
                    <a:endParaRPr lang="en-US" sz="1600" dirty="0">
                      <a:solidFill>
                        <a:srgbClr val="000090"/>
                      </a:solidFill>
                    </a:endParaRPr>
                  </a:p>
                </c:rich>
              </c:tx>
              <c:numFmt formatCode="General" sourceLinked="0"/>
            </c:trendlineLbl>
          </c:trendline>
          <c:xVal>
            <c:numRef>
              <c:f>Data!$A$11:$A$98</c:f>
              <c:numCache>
                <c:formatCode>0</c:formatCode>
                <c:ptCount val="88"/>
                <c:pt idx="0">
                  <c:v>1924.0</c:v>
                </c:pt>
                <c:pt idx="1">
                  <c:v>1925.0</c:v>
                </c:pt>
                <c:pt idx="2">
                  <c:v>1926.0</c:v>
                </c:pt>
                <c:pt idx="3">
                  <c:v>1927.0</c:v>
                </c:pt>
                <c:pt idx="4">
                  <c:v>1928.0</c:v>
                </c:pt>
                <c:pt idx="5">
                  <c:v>1929.0</c:v>
                </c:pt>
                <c:pt idx="6">
                  <c:v>1930.0</c:v>
                </c:pt>
                <c:pt idx="7">
                  <c:v>1931.0</c:v>
                </c:pt>
                <c:pt idx="8">
                  <c:v>1932.0</c:v>
                </c:pt>
                <c:pt idx="9">
                  <c:v>1933.0</c:v>
                </c:pt>
                <c:pt idx="10">
                  <c:v>1934.0</c:v>
                </c:pt>
                <c:pt idx="11">
                  <c:v>1935.0</c:v>
                </c:pt>
                <c:pt idx="12">
                  <c:v>1936.0</c:v>
                </c:pt>
                <c:pt idx="13">
                  <c:v>1937.0</c:v>
                </c:pt>
                <c:pt idx="14">
                  <c:v>1938.0</c:v>
                </c:pt>
                <c:pt idx="15">
                  <c:v>1939.0</c:v>
                </c:pt>
                <c:pt idx="16">
                  <c:v>1940.0</c:v>
                </c:pt>
                <c:pt idx="17">
                  <c:v>1941.0</c:v>
                </c:pt>
                <c:pt idx="18">
                  <c:v>1942.0</c:v>
                </c:pt>
                <c:pt idx="19">
                  <c:v>1943.0</c:v>
                </c:pt>
                <c:pt idx="20">
                  <c:v>1944.0</c:v>
                </c:pt>
                <c:pt idx="21">
                  <c:v>1945.0</c:v>
                </c:pt>
                <c:pt idx="22">
                  <c:v>1946.0</c:v>
                </c:pt>
                <c:pt idx="23">
                  <c:v>1947.0</c:v>
                </c:pt>
                <c:pt idx="24">
                  <c:v>1948.0</c:v>
                </c:pt>
                <c:pt idx="25">
                  <c:v>1949.0</c:v>
                </c:pt>
                <c:pt idx="26">
                  <c:v>1950.0</c:v>
                </c:pt>
                <c:pt idx="27">
                  <c:v>1951.0</c:v>
                </c:pt>
                <c:pt idx="28">
                  <c:v>1952.0</c:v>
                </c:pt>
                <c:pt idx="29">
                  <c:v>1953.0</c:v>
                </c:pt>
                <c:pt idx="30">
                  <c:v>1954.0</c:v>
                </c:pt>
                <c:pt idx="31">
                  <c:v>1955.0</c:v>
                </c:pt>
                <c:pt idx="32">
                  <c:v>1956.0</c:v>
                </c:pt>
                <c:pt idx="33">
                  <c:v>1957.0</c:v>
                </c:pt>
                <c:pt idx="34">
                  <c:v>1958.0</c:v>
                </c:pt>
                <c:pt idx="35">
                  <c:v>1959.0</c:v>
                </c:pt>
                <c:pt idx="36">
                  <c:v>1960.0</c:v>
                </c:pt>
                <c:pt idx="37">
                  <c:v>1961.0</c:v>
                </c:pt>
                <c:pt idx="38">
                  <c:v>1962.0</c:v>
                </c:pt>
                <c:pt idx="39">
                  <c:v>1963.0</c:v>
                </c:pt>
                <c:pt idx="40">
                  <c:v>1964.0</c:v>
                </c:pt>
                <c:pt idx="41">
                  <c:v>1965.0</c:v>
                </c:pt>
                <c:pt idx="42">
                  <c:v>1966.0</c:v>
                </c:pt>
                <c:pt idx="43">
                  <c:v>1967.0</c:v>
                </c:pt>
                <c:pt idx="44">
                  <c:v>1968.0</c:v>
                </c:pt>
                <c:pt idx="45">
                  <c:v>1969.0</c:v>
                </c:pt>
                <c:pt idx="46">
                  <c:v>1970.0</c:v>
                </c:pt>
                <c:pt idx="47">
                  <c:v>1971.0</c:v>
                </c:pt>
                <c:pt idx="48">
                  <c:v>1972.0</c:v>
                </c:pt>
                <c:pt idx="49">
                  <c:v>1973.0</c:v>
                </c:pt>
                <c:pt idx="50">
                  <c:v>1974.0</c:v>
                </c:pt>
                <c:pt idx="51">
                  <c:v>1975.0</c:v>
                </c:pt>
                <c:pt idx="52">
                  <c:v>1976.0</c:v>
                </c:pt>
                <c:pt idx="53">
                  <c:v>1977.0</c:v>
                </c:pt>
                <c:pt idx="54">
                  <c:v>1978.0</c:v>
                </c:pt>
                <c:pt idx="55">
                  <c:v>1979.0</c:v>
                </c:pt>
                <c:pt idx="56">
                  <c:v>1980.0</c:v>
                </c:pt>
                <c:pt idx="57">
                  <c:v>1981.0</c:v>
                </c:pt>
                <c:pt idx="58">
                  <c:v>1982.0</c:v>
                </c:pt>
                <c:pt idx="59">
                  <c:v>1983.0</c:v>
                </c:pt>
                <c:pt idx="60">
                  <c:v>1984.0</c:v>
                </c:pt>
                <c:pt idx="61">
                  <c:v>1985.0</c:v>
                </c:pt>
                <c:pt idx="62">
                  <c:v>1986.0</c:v>
                </c:pt>
                <c:pt idx="63">
                  <c:v>1987.0</c:v>
                </c:pt>
                <c:pt idx="64">
                  <c:v>1988.0</c:v>
                </c:pt>
                <c:pt idx="65">
                  <c:v>1989.0</c:v>
                </c:pt>
                <c:pt idx="66">
                  <c:v>1990.0</c:v>
                </c:pt>
                <c:pt idx="67">
                  <c:v>1991.0</c:v>
                </c:pt>
                <c:pt idx="68">
                  <c:v>1992.0</c:v>
                </c:pt>
                <c:pt idx="69">
                  <c:v>1993.0</c:v>
                </c:pt>
                <c:pt idx="70">
                  <c:v>1994.0</c:v>
                </c:pt>
                <c:pt idx="71">
                  <c:v>1995.0</c:v>
                </c:pt>
                <c:pt idx="72">
                  <c:v>1996.0</c:v>
                </c:pt>
                <c:pt idx="73">
                  <c:v>1997.0</c:v>
                </c:pt>
                <c:pt idx="74">
                  <c:v>1998.0</c:v>
                </c:pt>
                <c:pt idx="75">
                  <c:v>1999.0</c:v>
                </c:pt>
                <c:pt idx="76">
                  <c:v>2000.0</c:v>
                </c:pt>
                <c:pt idx="77">
                  <c:v>2001.0</c:v>
                </c:pt>
                <c:pt idx="78">
                  <c:v>2002.0</c:v>
                </c:pt>
                <c:pt idx="79">
                  <c:v>2003.0</c:v>
                </c:pt>
                <c:pt idx="80">
                  <c:v>2004.0</c:v>
                </c:pt>
                <c:pt idx="81" formatCode="General">
                  <c:v>2005.0</c:v>
                </c:pt>
                <c:pt idx="82">
                  <c:v>2006.0</c:v>
                </c:pt>
                <c:pt idx="83">
                  <c:v>2007.0</c:v>
                </c:pt>
                <c:pt idx="84">
                  <c:v>2008.0</c:v>
                </c:pt>
                <c:pt idx="85">
                  <c:v>2009.0</c:v>
                </c:pt>
                <c:pt idx="86">
                  <c:v>2010.0</c:v>
                </c:pt>
                <c:pt idx="87">
                  <c:v>2011.0</c:v>
                </c:pt>
              </c:numCache>
            </c:numRef>
          </c:xVal>
          <c:yVal>
            <c:numRef>
              <c:f>Data!$D$11:$D$98</c:f>
              <c:numCache>
                <c:formatCode>0</c:formatCode>
                <c:ptCount val="88"/>
                <c:pt idx="0">
                  <c:v>91.0</c:v>
                </c:pt>
                <c:pt idx="1">
                  <c:v>95.0</c:v>
                </c:pt>
                <c:pt idx="2">
                  <c:v>86.0</c:v>
                </c:pt>
                <c:pt idx="3">
                  <c:v>82.0</c:v>
                </c:pt>
                <c:pt idx="4">
                  <c:v>67.0</c:v>
                </c:pt>
                <c:pt idx="5">
                  <c:v>70.0</c:v>
                </c:pt>
                <c:pt idx="6">
                  <c:v>0.0</c:v>
                </c:pt>
                <c:pt idx="7">
                  <c:v>0.0</c:v>
                </c:pt>
                <c:pt idx="8">
                  <c:v>17.0</c:v>
                </c:pt>
                <c:pt idx="9">
                  <c:v>99.0</c:v>
                </c:pt>
                <c:pt idx="10">
                  <c:v>108.0</c:v>
                </c:pt>
                <c:pt idx="11">
                  <c:v>91.0</c:v>
                </c:pt>
                <c:pt idx="12">
                  <c:v>114.0</c:v>
                </c:pt>
                <c:pt idx="13">
                  <c:v>58.0</c:v>
                </c:pt>
                <c:pt idx="14">
                  <c:v>69.0</c:v>
                </c:pt>
                <c:pt idx="15">
                  <c:v>89.0</c:v>
                </c:pt>
                <c:pt idx="16">
                  <c:v>89.0</c:v>
                </c:pt>
                <c:pt idx="17">
                  <c:v>79.0</c:v>
                </c:pt>
                <c:pt idx="18">
                  <c:v>85.0</c:v>
                </c:pt>
                <c:pt idx="19">
                  <c:v>87.0</c:v>
                </c:pt>
                <c:pt idx="20">
                  <c:v>87.0</c:v>
                </c:pt>
                <c:pt idx="21">
                  <c:v>105.0</c:v>
                </c:pt>
                <c:pt idx="22">
                  <c:v>96.0</c:v>
                </c:pt>
                <c:pt idx="23">
                  <c:v>74.0</c:v>
                </c:pt>
                <c:pt idx="24">
                  <c:v>44.0</c:v>
                </c:pt>
                <c:pt idx="25">
                  <c:v>75.0</c:v>
                </c:pt>
                <c:pt idx="26">
                  <c:v>78.0</c:v>
                </c:pt>
                <c:pt idx="27">
                  <c:v>94.0</c:v>
                </c:pt>
                <c:pt idx="28">
                  <c:v>9.0</c:v>
                </c:pt>
                <c:pt idx="29">
                  <c:v>71.0</c:v>
                </c:pt>
                <c:pt idx="30">
                  <c:v>60.0</c:v>
                </c:pt>
                <c:pt idx="31">
                  <c:v>107.0</c:v>
                </c:pt>
                <c:pt idx="32">
                  <c:v>63.0</c:v>
                </c:pt>
                <c:pt idx="33">
                  <c:v>89.0</c:v>
                </c:pt>
                <c:pt idx="34">
                  <c:v>111.0</c:v>
                </c:pt>
                <c:pt idx="35">
                  <c:v>60.0</c:v>
                </c:pt>
                <c:pt idx="36">
                  <c:v>122.0</c:v>
                </c:pt>
                <c:pt idx="37">
                  <c:v>97.0</c:v>
                </c:pt>
                <c:pt idx="38">
                  <c:v>102.0</c:v>
                </c:pt>
                <c:pt idx="39">
                  <c:v>86.0</c:v>
                </c:pt>
                <c:pt idx="40">
                  <c:v>95.0</c:v>
                </c:pt>
                <c:pt idx="41">
                  <c:v>61.0</c:v>
                </c:pt>
                <c:pt idx="42">
                  <c:v>71.0</c:v>
                </c:pt>
                <c:pt idx="43">
                  <c:v>62.0</c:v>
                </c:pt>
                <c:pt idx="44">
                  <c:v>75.0</c:v>
                </c:pt>
                <c:pt idx="45">
                  <c:v>74.0</c:v>
                </c:pt>
                <c:pt idx="46">
                  <c:v>98.0</c:v>
                </c:pt>
                <c:pt idx="47">
                  <c:v>88.0</c:v>
                </c:pt>
                <c:pt idx="48">
                  <c:v>64.0</c:v>
                </c:pt>
                <c:pt idx="49">
                  <c:v>63.0</c:v>
                </c:pt>
                <c:pt idx="50">
                  <c:v>74.0</c:v>
                </c:pt>
                <c:pt idx="51">
                  <c:v>51.0</c:v>
                </c:pt>
                <c:pt idx="52">
                  <c:v>81.0</c:v>
                </c:pt>
                <c:pt idx="53">
                  <c:v>102.0</c:v>
                </c:pt>
                <c:pt idx="54">
                  <c:v>92.0</c:v>
                </c:pt>
                <c:pt idx="55">
                  <c:v>72.0</c:v>
                </c:pt>
                <c:pt idx="56">
                  <c:v>89.0</c:v>
                </c:pt>
                <c:pt idx="57">
                  <c:v>85.0</c:v>
                </c:pt>
                <c:pt idx="58">
                  <c:v>46.0</c:v>
                </c:pt>
                <c:pt idx="59">
                  <c:v>98.0</c:v>
                </c:pt>
                <c:pt idx="60">
                  <c:v>68.0</c:v>
                </c:pt>
                <c:pt idx="61">
                  <c:v>95.0</c:v>
                </c:pt>
                <c:pt idx="62">
                  <c:v>52.0</c:v>
                </c:pt>
                <c:pt idx="63">
                  <c:v>75.0</c:v>
                </c:pt>
                <c:pt idx="64">
                  <c:v>45.0</c:v>
                </c:pt>
                <c:pt idx="65">
                  <c:v>61.0</c:v>
                </c:pt>
                <c:pt idx="66">
                  <c:v>43.0</c:v>
                </c:pt>
                <c:pt idx="67">
                  <c:v>48.0</c:v>
                </c:pt>
                <c:pt idx="68">
                  <c:v>84.0</c:v>
                </c:pt>
                <c:pt idx="69">
                  <c:v>84.0</c:v>
                </c:pt>
                <c:pt idx="70">
                  <c:v>50.0</c:v>
                </c:pt>
                <c:pt idx="71">
                  <c:v>91.0</c:v>
                </c:pt>
                <c:pt idx="72">
                  <c:v>78.0</c:v>
                </c:pt>
                <c:pt idx="73">
                  <c:v>41.0</c:v>
                </c:pt>
                <c:pt idx="74">
                  <c:v>34.0</c:v>
                </c:pt>
                <c:pt idx="75">
                  <c:v>35.0</c:v>
                </c:pt>
                <c:pt idx="76">
                  <c:v>95.0</c:v>
                </c:pt>
                <c:pt idx="77">
                  <c:v>0.0</c:v>
                </c:pt>
                <c:pt idx="78">
                  <c:v>73.0</c:v>
                </c:pt>
                <c:pt idx="79">
                  <c:v>64.0</c:v>
                </c:pt>
                <c:pt idx="80">
                  <c:v>77.0</c:v>
                </c:pt>
                <c:pt idx="81" formatCode="General">
                  <c:v>31.0</c:v>
                </c:pt>
                <c:pt idx="82">
                  <c:v>50.0</c:v>
                </c:pt>
                <c:pt idx="83">
                  <c:v>76.0</c:v>
                </c:pt>
                <c:pt idx="84">
                  <c:v>64.0</c:v>
                </c:pt>
                <c:pt idx="85">
                  <c:v>68.0</c:v>
                </c:pt>
                <c:pt idx="86">
                  <c:v>71.0</c:v>
                </c:pt>
                <c:pt idx="87">
                  <c:v>5.0</c:v>
                </c:pt>
              </c:numCache>
            </c:numRef>
          </c:yVal>
          <c:smooth val="0"/>
        </c:ser>
        <c:dLbls>
          <c:showLegendKey val="0"/>
          <c:showVal val="0"/>
          <c:showCatName val="0"/>
          <c:showSerName val="0"/>
          <c:showPercent val="0"/>
          <c:showBubbleSize val="0"/>
        </c:dLbls>
        <c:axId val="-2060582824"/>
        <c:axId val="-2060576856"/>
      </c:scatterChart>
      <c:valAx>
        <c:axId val="-2060582824"/>
        <c:scaling>
          <c:orientation val="minMax"/>
          <c:max val="2012.0"/>
          <c:min val="1920.0"/>
        </c:scaling>
        <c:delete val="0"/>
        <c:axPos val="b"/>
        <c:title>
          <c:tx>
            <c:rich>
              <a:bodyPr/>
              <a:lstStyle/>
              <a:p>
                <a:pPr>
                  <a:defRPr sz="1600" b="1" i="0" u="none" strike="noStrike" baseline="0">
                    <a:solidFill>
                      <a:srgbClr val="000000"/>
                    </a:solidFill>
                    <a:latin typeface="Arial"/>
                    <a:ea typeface="Arial"/>
                    <a:cs typeface="Arial"/>
                  </a:defRPr>
                </a:pPr>
                <a:r>
                  <a:rPr lang="en-US" sz="1600" b="1"/>
                  <a:t>Year</a:t>
                </a:r>
              </a:p>
            </c:rich>
          </c:tx>
          <c:layout>
            <c:manualLayout>
              <c:xMode val="edge"/>
              <c:yMode val="edge"/>
              <c:x val="0.462050743657043"/>
              <c:y val="0.92700614977872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2060576856"/>
        <c:crosses val="autoZero"/>
        <c:crossBetween val="midCat"/>
        <c:majorUnit val="5.0"/>
        <c:minorUnit val="1.0"/>
      </c:valAx>
      <c:valAx>
        <c:axId val="-2060576856"/>
        <c:scaling>
          <c:orientation val="minMax"/>
        </c:scaling>
        <c:delete val="0"/>
        <c:axPos val="l"/>
        <c:title>
          <c:tx>
            <c:rich>
              <a:bodyPr/>
              <a:lstStyle/>
              <a:p>
                <a:pPr>
                  <a:defRPr sz="1600" b="1" i="0" u="none" strike="noStrike" baseline="0">
                    <a:solidFill>
                      <a:srgbClr val="000000"/>
                    </a:solidFill>
                    <a:latin typeface="Arial"/>
                    <a:ea typeface="Arial"/>
                    <a:cs typeface="Arial"/>
                  </a:defRPr>
                </a:pPr>
                <a:r>
                  <a:rPr lang="en-US" sz="1600" b="1"/>
                  <a:t>Duration (days)</a:t>
                </a:r>
              </a:p>
            </c:rich>
          </c:tx>
          <c:layout>
            <c:manualLayout>
              <c:xMode val="edge"/>
              <c:yMode val="edge"/>
              <c:x val="0.0134373938551799"/>
              <c:y val="0.345498400291204"/>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25" b="0" i="0" u="none" strike="noStrike" baseline="0">
                <a:solidFill>
                  <a:srgbClr val="000000"/>
                </a:solidFill>
                <a:latin typeface="Arial"/>
                <a:ea typeface="Arial"/>
                <a:cs typeface="Arial"/>
              </a:defRPr>
            </a:pPr>
            <a:endParaRPr lang="en-US"/>
          </a:p>
        </c:txPr>
        <c:crossAx val="-2060582824"/>
        <c:crosses val="autoZero"/>
        <c:crossBetween val="midCat"/>
      </c:valAx>
      <c:spPr>
        <a:solidFill>
          <a:srgbClr val="FFFFFF"/>
        </a:solidFill>
        <a:ln w="12700">
          <a:solidFill>
            <a:srgbClr val="000000"/>
          </a:solidFill>
          <a:prstDash val="solid"/>
        </a:ln>
      </c:spPr>
    </c:plotArea>
    <c:plotVisOnly val="1"/>
    <c:dispBlanksAs val="gap"/>
    <c:showDLblsOverMax val="0"/>
  </c:chart>
  <c:spPr>
    <a:solidFill>
      <a:srgbClr val="FFFFFF"/>
    </a:solidFill>
    <a:ln w="9525">
      <a:noFill/>
    </a:ln>
  </c:spPr>
  <c:txPr>
    <a:bodyPr/>
    <a:lstStyle/>
    <a:p>
      <a:pPr>
        <a:defRPr sz="1425"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8162B20-4E8E-934D-B4D1-A8E9375DF2EB}" type="datetimeFigureOut">
              <a:rPr lang="en-US" smtClean="0"/>
              <a:t>10/11/12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EEA1BDC-2F74-2D43-9208-1132B0D649D0}" type="slidenum">
              <a:rPr lang="en-US" smtClean="0"/>
              <a:t>‹#›</a:t>
            </a:fld>
            <a:endParaRPr lang="en-US"/>
          </a:p>
        </p:txBody>
      </p:sp>
    </p:spTree>
    <p:extLst>
      <p:ext uri="{BB962C8B-B14F-4D97-AF65-F5344CB8AC3E}">
        <p14:creationId xmlns:p14="http://schemas.microsoft.com/office/powerpoint/2010/main" val="822684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Cemetery" TargetMode="External"/><Relationship Id="rId4" Type="http://schemas.openxmlformats.org/officeDocument/2006/relationships/hyperlink" Target="http://en.wikipedia.org/wiki/Lowell,_Massachusetts" TargetMode="External"/><Relationship Id="rId5" Type="http://schemas.openxmlformats.org/officeDocument/2006/relationships/hyperlink" Target="http://en.wikipedia.org/wiki/Massachusetts" TargetMode="External"/><Relationship Id="rId6" Type="http://schemas.openxmlformats.org/officeDocument/2006/relationships/hyperlink" Target="http://www.lowellcemetery.com/" TargetMode="External"/><Relationship Id="rId7" Type="http://schemas.openxmlformats.org/officeDocument/2006/relationships/hyperlink" Target="http://en.wikipedia.org/wiki/Concord_River" TargetMode="External"/><Relationship Id="rId8" Type="http://schemas.openxmlformats.org/officeDocument/2006/relationships/hyperlink" Target="http://en.wikipedia.org/wiki/Rural_cemetery"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ake" TargetMode="External"/><Relationship Id="rId4" Type="http://schemas.openxmlformats.org/officeDocument/2006/relationships/hyperlink" Target="http://en.wikipedia.org/wiki/Madison,_Wisconsin" TargetMode="External"/><Relationship Id="rId5" Type="http://schemas.openxmlformats.org/officeDocument/2006/relationships/hyperlink" Target="http://en.wikipedia.org/wiki/Wisconsin"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As solar energy streams through the atmosphere on its way to the surface, some is absorbed by gases. All solar energy absorbed by the Earth is eventually radiated back toward space as </a:t>
            </a:r>
            <a:r>
              <a:rPr lang="en-US" sz="1200" b="0" kern="1200" dirty="0" err="1" smtClean="0">
                <a:solidFill>
                  <a:schemeClr val="tx1"/>
                </a:solidFill>
                <a:effectLst/>
                <a:latin typeface="+mn-lt"/>
                <a:ea typeface="+mn-ea"/>
                <a:cs typeface="+mn-cs"/>
              </a:rPr>
              <a:t>longwave</a:t>
            </a:r>
            <a:r>
              <a:rPr lang="en-US" sz="1200" b="0" kern="1200" dirty="0" smtClean="0">
                <a:solidFill>
                  <a:schemeClr val="tx1"/>
                </a:solidFill>
                <a:effectLst/>
                <a:latin typeface="+mn-lt"/>
                <a:ea typeface="+mn-ea"/>
                <a:cs typeface="+mn-cs"/>
              </a:rPr>
              <a:t> energy. Some of that outgoing energy is reabsorbed by gases in the atmosphere and then re-emitted back toward the Earth’s surface. This temporarily traps extra energy in the Earth’s atmosphere and increases the Earth’s surface temperature. The importance of this so-called “greenhouse effect” cannot be overstated. Without an atmosphere that acts as a blanket to absorb heat, the Earth would be almost 60 degrees Fahrenheit (F) cooler on average than it is now.</a:t>
            </a:r>
            <a:endParaRPr lang="en-US" dirty="0"/>
          </a:p>
        </p:txBody>
      </p:sp>
      <p:sp>
        <p:nvSpPr>
          <p:cNvPr id="4" name="Slide Number Placeholder 3"/>
          <p:cNvSpPr>
            <a:spLocks noGrp="1"/>
          </p:cNvSpPr>
          <p:nvPr>
            <p:ph type="sldNum" sz="quarter" idx="10"/>
          </p:nvPr>
        </p:nvSpPr>
        <p:spPr/>
        <p:txBody>
          <a:bodyPr/>
          <a:lstStyle/>
          <a:p>
            <a:fld id="{7EEA1BDC-2F74-2D43-9208-1132B0D649D0}" type="slidenum">
              <a:rPr lang="en-US" smtClean="0"/>
              <a:t>2</a:t>
            </a:fld>
            <a:endParaRPr lang="en-US"/>
          </a:p>
        </p:txBody>
      </p:sp>
    </p:spTree>
    <p:extLst>
      <p:ext uri="{BB962C8B-B14F-4D97-AF65-F5344CB8AC3E}">
        <p14:creationId xmlns:p14="http://schemas.microsoft.com/office/powerpoint/2010/main" val="347758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As solar energy streams through the atmosphere on its way to the surface, some is absorbed by gases. All solar energy absorbed by the Earth is eventually radiated back toward space as </a:t>
            </a:r>
            <a:r>
              <a:rPr lang="en-US" sz="1200" b="0" kern="1200" dirty="0" err="1" smtClean="0">
                <a:solidFill>
                  <a:schemeClr val="tx1"/>
                </a:solidFill>
                <a:effectLst/>
                <a:latin typeface="+mn-lt"/>
                <a:ea typeface="+mn-ea"/>
                <a:cs typeface="+mn-cs"/>
              </a:rPr>
              <a:t>longwave</a:t>
            </a:r>
            <a:r>
              <a:rPr lang="en-US" sz="1200" b="0" kern="1200" dirty="0" smtClean="0">
                <a:solidFill>
                  <a:schemeClr val="tx1"/>
                </a:solidFill>
                <a:effectLst/>
                <a:latin typeface="+mn-lt"/>
                <a:ea typeface="+mn-ea"/>
                <a:cs typeface="+mn-cs"/>
              </a:rPr>
              <a:t> energy. Some of that outgoing energy is reabsorbed by gases in the atmosphere and then re-emitted back toward the Earth’s surface. This temporarily traps extra energy in the Earth’s atmosphere and increases the Earth’s surface temperature. The importance of this so-called “greenhouse effect” cannot be overstated. Without an atmosphere that acts as a blanket to absorb heat, the Earth would be almost 60 degrees Fahrenheit (F) cooler on average than it is now.</a:t>
            </a:r>
            <a:endParaRPr lang="en-US" dirty="0"/>
          </a:p>
        </p:txBody>
      </p:sp>
      <p:sp>
        <p:nvSpPr>
          <p:cNvPr id="4" name="Slide Number Placeholder 3"/>
          <p:cNvSpPr>
            <a:spLocks noGrp="1"/>
          </p:cNvSpPr>
          <p:nvPr>
            <p:ph type="sldNum" sz="quarter" idx="10"/>
          </p:nvPr>
        </p:nvSpPr>
        <p:spPr/>
        <p:txBody>
          <a:bodyPr/>
          <a:lstStyle/>
          <a:p>
            <a:fld id="{7EEA1BDC-2F74-2D43-9208-1132B0D649D0}" type="slidenum">
              <a:rPr lang="en-US" smtClean="0"/>
              <a:t>3</a:t>
            </a:fld>
            <a:endParaRPr lang="en-US"/>
          </a:p>
        </p:txBody>
      </p:sp>
    </p:spTree>
    <p:extLst>
      <p:ext uri="{BB962C8B-B14F-4D97-AF65-F5344CB8AC3E}">
        <p14:creationId xmlns:p14="http://schemas.microsoft.com/office/powerpoint/2010/main" val="347758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Several gases in the Earth’s atmosphere contribute to the greenhouse effect by reabsorbing outgoing </a:t>
            </a:r>
            <a:r>
              <a:rPr lang="en-US" sz="1200" b="0" kern="1200" dirty="0" err="1" smtClean="0">
                <a:solidFill>
                  <a:schemeClr val="tx1"/>
                </a:solidFill>
                <a:effectLst/>
                <a:latin typeface="+mn-lt"/>
                <a:ea typeface="+mn-ea"/>
                <a:cs typeface="+mn-cs"/>
              </a:rPr>
              <a:t>longwave</a:t>
            </a:r>
            <a:r>
              <a:rPr lang="en-US" sz="1200" b="0" kern="1200" dirty="0" smtClean="0">
                <a:solidFill>
                  <a:schemeClr val="tx1"/>
                </a:solidFill>
                <a:effectLst/>
                <a:latin typeface="+mn-lt"/>
                <a:ea typeface="+mn-ea"/>
                <a:cs typeface="+mn-cs"/>
              </a:rPr>
              <a:t> heat energy before it escapes into space. Major greenhouse gases are carbon dioxide, nitrous oxide, methane, water vapor, ozone and halocarbons, all of which are naturally occurring except for halocarbons, which were used as coolants, solvents and refrigerants beginning in the 1930s.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EEA1BDC-2F74-2D43-9208-1132B0D649D0}" type="slidenum">
              <a:rPr lang="en-US" smtClean="0"/>
              <a:t>4</a:t>
            </a:fld>
            <a:endParaRPr lang="en-US"/>
          </a:p>
        </p:txBody>
      </p:sp>
    </p:spTree>
    <p:extLst>
      <p:ext uri="{BB962C8B-B14F-4D97-AF65-F5344CB8AC3E}">
        <p14:creationId xmlns:p14="http://schemas.microsoft.com/office/powerpoint/2010/main" val="421980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Lowell Cemetery</a:t>
            </a:r>
            <a:r>
              <a:rPr lang="en-US" sz="1200" b="0" kern="1200" dirty="0" smtClean="0">
                <a:solidFill>
                  <a:schemeClr val="tx1"/>
                </a:solidFill>
                <a:latin typeface="+mn-lt"/>
                <a:ea typeface="+mn-ea"/>
                <a:cs typeface="+mn-cs"/>
              </a:rPr>
              <a:t> is </a:t>
            </a:r>
            <a:r>
              <a:rPr lang="en-US" sz="1200" b="0" kern="1200" dirty="0" err="1" smtClean="0">
                <a:solidFill>
                  <a:schemeClr val="tx1"/>
                </a:solidFill>
                <a:latin typeface="+mn-lt"/>
                <a:ea typeface="+mn-ea"/>
                <a:cs typeface="+mn-cs"/>
              </a:rPr>
              <a:t>a</a:t>
            </a:r>
            <a:r>
              <a:rPr lang="en-US" sz="1200" b="0" kern="1200" dirty="0" err="1" smtClean="0">
                <a:solidFill>
                  <a:schemeClr val="tx1"/>
                </a:solidFill>
                <a:latin typeface="+mn-lt"/>
                <a:ea typeface="+mn-ea"/>
                <a:cs typeface="+mn-cs"/>
                <a:hlinkClick r:id="rId3"/>
              </a:rPr>
              <a:t>cemetery</a:t>
            </a:r>
            <a:r>
              <a:rPr lang="en-US" sz="1200" b="0" kern="1200" dirty="0" smtClean="0">
                <a:solidFill>
                  <a:schemeClr val="tx1"/>
                </a:solidFill>
                <a:latin typeface="+mn-lt"/>
                <a:ea typeface="+mn-ea"/>
                <a:cs typeface="+mn-cs"/>
                <a:hlinkClick r:id="rId3"/>
              </a:rPr>
              <a:t> located in </a:t>
            </a:r>
            <a:r>
              <a:rPr lang="en-US" sz="1200" b="0" kern="1200" dirty="0" smtClean="0">
                <a:solidFill>
                  <a:schemeClr val="tx1"/>
                </a:solidFill>
                <a:latin typeface="+mn-lt"/>
                <a:ea typeface="+mn-ea"/>
                <a:cs typeface="+mn-cs"/>
                <a:hlinkClick r:id="rId4"/>
              </a:rPr>
              <a:t>Lowell, </a:t>
            </a:r>
            <a:r>
              <a:rPr lang="en-US" sz="1200" b="0" kern="1200" dirty="0" smtClean="0">
                <a:solidFill>
                  <a:schemeClr val="tx1"/>
                </a:solidFill>
                <a:latin typeface="+mn-lt"/>
                <a:ea typeface="+mn-ea"/>
                <a:cs typeface="+mn-cs"/>
                <a:hlinkClick r:id="rId5"/>
              </a:rPr>
              <a:t>Massachusetts. Founded in 1841 </a:t>
            </a:r>
            <a:r>
              <a:rPr lang="en-US" sz="1200" b="0" kern="1200" dirty="0" smtClean="0">
                <a:solidFill>
                  <a:schemeClr val="tx1"/>
                </a:solidFill>
                <a:latin typeface="+mn-lt"/>
                <a:ea typeface="+mn-ea"/>
                <a:cs typeface="+mn-cs"/>
                <a:hlinkClick r:id="rId6"/>
              </a:rPr>
              <a:t>[1] and located on the banks of the </a:t>
            </a:r>
            <a:r>
              <a:rPr lang="en-US" sz="1200" b="0" kern="1200" dirty="0" smtClean="0">
                <a:solidFill>
                  <a:schemeClr val="tx1"/>
                </a:solidFill>
                <a:latin typeface="+mn-lt"/>
                <a:ea typeface="+mn-ea"/>
                <a:cs typeface="+mn-cs"/>
                <a:hlinkClick r:id="rId7"/>
              </a:rPr>
              <a:t>Concord River, the cemetery is one of the oldest </a:t>
            </a:r>
            <a:r>
              <a:rPr lang="en-US" sz="1200" b="0" kern="1200" dirty="0" smtClean="0">
                <a:solidFill>
                  <a:schemeClr val="tx1"/>
                </a:solidFill>
                <a:latin typeface="+mn-lt"/>
                <a:ea typeface="+mn-ea"/>
                <a:cs typeface="+mn-cs"/>
                <a:hlinkClick r:id="rId8"/>
              </a:rPr>
              <a:t>garden cemeteries in the nation,</a:t>
            </a:r>
            <a:endParaRPr lang="en-US" dirty="0"/>
          </a:p>
        </p:txBody>
      </p:sp>
      <p:sp>
        <p:nvSpPr>
          <p:cNvPr id="4" name="Slide Number Placeholder 3"/>
          <p:cNvSpPr>
            <a:spLocks noGrp="1"/>
          </p:cNvSpPr>
          <p:nvPr>
            <p:ph type="sldNum" sz="quarter" idx="10"/>
          </p:nvPr>
        </p:nvSpPr>
        <p:spPr/>
        <p:txBody>
          <a:bodyPr/>
          <a:lstStyle/>
          <a:p>
            <a:fld id="{7EEA1BDC-2F74-2D43-9208-1132B0D649D0}" type="slidenum">
              <a:rPr lang="en-US" smtClean="0"/>
              <a:t>7</a:t>
            </a:fld>
            <a:endParaRPr lang="en-US"/>
          </a:p>
        </p:txBody>
      </p:sp>
    </p:spTree>
    <p:extLst>
      <p:ext uri="{BB962C8B-B14F-4D97-AF65-F5344CB8AC3E}">
        <p14:creationId xmlns:p14="http://schemas.microsoft.com/office/powerpoint/2010/main" val="158797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Magnuson - </a:t>
            </a:r>
            <a:r>
              <a:rPr lang="en-US" sz="1200" b="1" kern="1200" dirty="0" smtClean="0">
                <a:solidFill>
                  <a:schemeClr val="tx1"/>
                </a:solidFill>
                <a:latin typeface="+mn-lt"/>
                <a:ea typeface="+mn-ea"/>
                <a:cs typeface="+mn-cs"/>
              </a:rPr>
              <a:t>Lake Mendota</a:t>
            </a:r>
            <a:r>
              <a:rPr lang="en-US" sz="1200" b="0" kern="1200" dirty="0" smtClean="0">
                <a:solidFill>
                  <a:schemeClr val="tx1"/>
                </a:solidFill>
                <a:latin typeface="+mn-lt"/>
                <a:ea typeface="+mn-ea"/>
                <a:cs typeface="+mn-cs"/>
              </a:rPr>
              <a:t> is the northernmost and largest of the four </a:t>
            </a:r>
            <a:r>
              <a:rPr lang="en-US" sz="1200" b="0" kern="1200" dirty="0" smtClean="0">
                <a:solidFill>
                  <a:schemeClr val="tx1"/>
                </a:solidFill>
                <a:latin typeface="+mn-lt"/>
                <a:ea typeface="+mn-ea"/>
                <a:cs typeface="+mn-cs"/>
                <a:hlinkClick r:id="rId3"/>
              </a:rPr>
              <a:t>lakes near </a:t>
            </a:r>
            <a:r>
              <a:rPr lang="en-US" sz="1200" b="0" kern="1200" dirty="0" smtClean="0">
                <a:solidFill>
                  <a:schemeClr val="tx1"/>
                </a:solidFill>
                <a:latin typeface="+mn-lt"/>
                <a:ea typeface="+mn-ea"/>
                <a:cs typeface="+mn-cs"/>
                <a:hlinkClick r:id="rId4"/>
              </a:rPr>
              <a:t>Madison, </a:t>
            </a:r>
            <a:r>
              <a:rPr lang="en-US" sz="1200" b="0" kern="1200" dirty="0" smtClean="0">
                <a:solidFill>
                  <a:schemeClr val="tx1"/>
                </a:solidFill>
                <a:latin typeface="+mn-lt"/>
                <a:ea typeface="+mn-ea"/>
                <a:cs typeface="+mn-cs"/>
                <a:hlinkClick r:id="rId5"/>
              </a:rPr>
              <a:t>Wisconsin</a:t>
            </a:r>
            <a:r>
              <a:rPr lang="en-US" sz="1200" b="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Lake Mendota has been called the most studied lake in the United </a:t>
            </a:r>
            <a:r>
              <a:rPr lang="en-US" sz="1200" kern="1200" dirty="0" smtClean="0">
                <a:solidFill>
                  <a:schemeClr val="tx1"/>
                </a:solidFill>
                <a:latin typeface="+mn-lt"/>
                <a:ea typeface="+mn-ea"/>
                <a:cs typeface="+mn-cs"/>
              </a:rPr>
              <a:t>States</a:t>
            </a:r>
            <a:endParaRPr lang="en-US" dirty="0" smtClean="0"/>
          </a:p>
        </p:txBody>
      </p:sp>
      <p:sp>
        <p:nvSpPr>
          <p:cNvPr id="4" name="Slide Number Placeholder 3"/>
          <p:cNvSpPr>
            <a:spLocks noGrp="1"/>
          </p:cNvSpPr>
          <p:nvPr>
            <p:ph type="sldNum" sz="quarter" idx="10"/>
          </p:nvPr>
        </p:nvSpPr>
        <p:spPr/>
        <p:txBody>
          <a:bodyPr/>
          <a:lstStyle/>
          <a:p>
            <a:fld id="{7EEA1BDC-2F74-2D43-9208-1132B0D649D0}" type="slidenum">
              <a:rPr lang="en-US" smtClean="0"/>
              <a:t>8</a:t>
            </a:fld>
            <a:endParaRPr lang="en-US"/>
          </a:p>
        </p:txBody>
      </p:sp>
    </p:spTree>
    <p:extLst>
      <p:ext uri="{BB962C8B-B14F-4D97-AF65-F5344CB8AC3E}">
        <p14:creationId xmlns:p14="http://schemas.microsoft.com/office/powerpoint/2010/main" val="1512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easy species that you could measure?</a:t>
            </a:r>
            <a:endParaRPr lang="en-US" dirty="0"/>
          </a:p>
        </p:txBody>
      </p:sp>
      <p:sp>
        <p:nvSpPr>
          <p:cNvPr id="4" name="Slide Number Placeholder 3"/>
          <p:cNvSpPr>
            <a:spLocks noGrp="1"/>
          </p:cNvSpPr>
          <p:nvPr>
            <p:ph type="sldNum" sz="quarter" idx="10"/>
          </p:nvPr>
        </p:nvSpPr>
        <p:spPr/>
        <p:txBody>
          <a:bodyPr/>
          <a:lstStyle/>
          <a:p>
            <a:fld id="{7EEA1BDC-2F74-2D43-9208-1132B0D649D0}" type="slidenum">
              <a:rPr lang="en-US" smtClean="0"/>
              <a:t>20</a:t>
            </a:fld>
            <a:endParaRPr lang="en-US"/>
          </a:p>
        </p:txBody>
      </p:sp>
    </p:spTree>
    <p:extLst>
      <p:ext uri="{BB962C8B-B14F-4D97-AF65-F5344CB8AC3E}">
        <p14:creationId xmlns:p14="http://schemas.microsoft.com/office/powerpoint/2010/main" val="219186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10/11/12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10/11/12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10/11/12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10/11/12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10/11/12</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10/11/12</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6.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7.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www.esr.org/outreach/climate_change/mans_impact/large/co2_temp.jpg" TargetMode="Externa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4399"/>
            <a:ext cx="7752008" cy="2593975"/>
          </a:xfrm>
        </p:spPr>
        <p:txBody>
          <a:bodyPr/>
          <a:lstStyle/>
          <a:p>
            <a:r>
              <a:rPr lang="en-US" dirty="0">
                <a:latin typeface="Avenir Black"/>
                <a:cs typeface="Avenir Black"/>
              </a:rPr>
              <a:t>Why fly south? </a:t>
            </a:r>
            <a:r>
              <a:rPr lang="en-US" dirty="0" smtClean="0">
                <a:latin typeface="Avenir Black"/>
                <a:cs typeface="Avenir Black"/>
              </a:rPr>
              <a:t/>
            </a:r>
            <a:br>
              <a:rPr lang="en-US" dirty="0" smtClean="0">
                <a:latin typeface="Avenir Black"/>
                <a:cs typeface="Avenir Black"/>
              </a:rPr>
            </a:br>
            <a:r>
              <a:rPr lang="en-US" sz="4000" dirty="0" smtClean="0">
                <a:latin typeface="Avenir Black"/>
                <a:cs typeface="Avenir Black"/>
              </a:rPr>
              <a:t>How </a:t>
            </a:r>
            <a:r>
              <a:rPr lang="en-US" sz="4000" dirty="0">
                <a:latin typeface="Avenir Black"/>
                <a:cs typeface="Avenir Black"/>
              </a:rPr>
              <a:t>climate change alters the phenology of plants and animals </a:t>
            </a:r>
          </a:p>
        </p:txBody>
      </p:sp>
      <p:sp>
        <p:nvSpPr>
          <p:cNvPr id="3" name="Subtitle 2"/>
          <p:cNvSpPr>
            <a:spLocks noGrp="1"/>
          </p:cNvSpPr>
          <p:nvPr>
            <p:ph type="subTitle" idx="1"/>
          </p:nvPr>
        </p:nvSpPr>
        <p:spPr>
          <a:xfrm>
            <a:off x="685800" y="4399204"/>
            <a:ext cx="6461760" cy="1066800"/>
          </a:xfrm>
        </p:spPr>
        <p:txBody>
          <a:bodyPr>
            <a:normAutofit/>
          </a:bodyPr>
          <a:lstStyle/>
          <a:p>
            <a:r>
              <a:rPr lang="en-US" dirty="0" smtClean="0">
                <a:latin typeface="Avenir Black Oblique"/>
                <a:cs typeface="Avenir Black Oblique"/>
              </a:rPr>
              <a:t>Dustin Kincaid &amp; Liz Schultheis</a:t>
            </a:r>
          </a:p>
          <a:p>
            <a:r>
              <a:rPr lang="en-US" dirty="0" smtClean="0">
                <a:latin typeface="Avenir Black Oblique"/>
                <a:cs typeface="Avenir Black Oblique"/>
              </a:rPr>
              <a:t>KBS GK-12 Fall Workshop 2012</a:t>
            </a:r>
          </a:p>
        </p:txBody>
      </p:sp>
      <p:pic>
        <p:nvPicPr>
          <p:cNvPr id="4" name="Picture 9" descr="4 seasons UWGB Cofrin Arboret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19059"/>
            <a:ext cx="9181917" cy="15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3279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Citizen Science</a:t>
            </a:r>
            <a:endParaRPr lang="en-US" dirty="0">
              <a:latin typeface="Avenir Black"/>
              <a:cs typeface="Avenir Black"/>
            </a:endParaRPr>
          </a:p>
        </p:txBody>
      </p:sp>
      <p:sp>
        <p:nvSpPr>
          <p:cNvPr id="3" name="Content Placeholder 2"/>
          <p:cNvSpPr>
            <a:spLocks noGrp="1"/>
          </p:cNvSpPr>
          <p:nvPr>
            <p:ph idx="1"/>
          </p:nvPr>
        </p:nvSpPr>
        <p:spPr>
          <a:xfrm>
            <a:off x="457200" y="1274910"/>
            <a:ext cx="7620000" cy="4800600"/>
          </a:xfrm>
        </p:spPr>
        <p:txBody>
          <a:bodyPr/>
          <a:lstStyle/>
          <a:p>
            <a:r>
              <a:rPr lang="en-US" dirty="0" smtClean="0">
                <a:latin typeface="Arial"/>
                <a:cs typeface="Arial"/>
              </a:rPr>
              <a:t>Research conducted by “crowdsourcing”</a:t>
            </a:r>
          </a:p>
          <a:p>
            <a:r>
              <a:rPr lang="en-US" dirty="0" smtClean="0">
                <a:latin typeface="Arial"/>
                <a:cs typeface="Arial"/>
              </a:rPr>
              <a:t>Citizen science includes the collection of large amounts of data across large spatial and temporal scales</a:t>
            </a:r>
          </a:p>
          <a:p>
            <a:r>
              <a:rPr lang="en-US" dirty="0" smtClean="0">
                <a:latin typeface="Arial"/>
                <a:cs typeface="Arial"/>
              </a:rPr>
              <a:t>Phenology data perfectly suited for this:</a:t>
            </a:r>
          </a:p>
          <a:p>
            <a:pPr lvl="1"/>
            <a:r>
              <a:rPr lang="en-US" dirty="0" smtClean="0">
                <a:latin typeface="Arial"/>
                <a:cs typeface="Arial"/>
              </a:rPr>
              <a:t>Need large amounts of data</a:t>
            </a:r>
          </a:p>
          <a:p>
            <a:pPr lvl="1"/>
            <a:r>
              <a:rPr lang="en-US" dirty="0" smtClean="0">
                <a:latin typeface="Arial"/>
                <a:cs typeface="Arial"/>
              </a:rPr>
              <a:t>Easy to observe and measure</a:t>
            </a:r>
            <a:endParaRPr lang="en-US" dirty="0">
              <a:latin typeface="Arial"/>
              <a:cs typeface="Arial"/>
            </a:endParaRPr>
          </a:p>
        </p:txBody>
      </p:sp>
      <p:pic>
        <p:nvPicPr>
          <p:cNvPr id="4" name="Picture 3" descr="Screen Shot 2012-10-02 at 10.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455" y="4052512"/>
            <a:ext cx="4296051" cy="2805487"/>
          </a:xfrm>
          <a:prstGeom prst="rect">
            <a:avLst/>
          </a:prstGeom>
        </p:spPr>
      </p:pic>
      <p:pic>
        <p:nvPicPr>
          <p:cNvPr id="5" name="Picture 4" descr="Screen Shot 2012-10-02 at 10.11.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2512"/>
            <a:ext cx="4259325" cy="2805488"/>
          </a:xfrm>
          <a:prstGeom prst="rect">
            <a:avLst/>
          </a:prstGeom>
        </p:spPr>
      </p:pic>
    </p:spTree>
    <p:extLst>
      <p:ext uri="{BB962C8B-B14F-4D97-AF65-F5344CB8AC3E}">
        <p14:creationId xmlns:p14="http://schemas.microsoft.com/office/powerpoint/2010/main" val="2344080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2972"/>
            <a:ext cx="8444865" cy="2308324"/>
          </a:xfrm>
          <a:prstGeom prst="rect">
            <a:avLst/>
          </a:prstGeom>
          <a:noFill/>
        </p:spPr>
        <p:txBody>
          <a:bodyPr wrap="square" rtlCol="0">
            <a:spAutoFit/>
          </a:bodyPr>
          <a:lstStyle/>
          <a:p>
            <a:pPr algn="ctr"/>
            <a:r>
              <a:rPr lang="en-US" sz="7200" dirty="0" smtClean="0">
                <a:solidFill>
                  <a:schemeClr val="tx1">
                    <a:lumMod val="90000"/>
                    <a:lumOff val="10000"/>
                  </a:schemeClr>
                </a:solidFill>
                <a:effectLst>
                  <a:outerShdw blurRad="50800" dist="38100" dir="2700000" algn="tl" rotWithShape="0">
                    <a:srgbClr val="000000">
                      <a:alpha val="43000"/>
                    </a:srgbClr>
                  </a:outerShdw>
                </a:effectLst>
                <a:latin typeface="Avenir Black"/>
                <a:cs typeface="Avenir Black"/>
              </a:rPr>
              <a:t>Plotting Phenology</a:t>
            </a:r>
            <a:endParaRPr lang="en-US" sz="7200" dirty="0">
              <a:solidFill>
                <a:schemeClr val="tx1">
                  <a:lumMod val="90000"/>
                  <a:lumOff val="10000"/>
                </a:schemeClr>
              </a:solidFill>
              <a:effectLst>
                <a:outerShdw blurRad="50800" dist="38100" dir="2700000" algn="tl" rotWithShape="0">
                  <a:srgbClr val="000000">
                    <a:alpha val="43000"/>
                  </a:srgbClr>
                </a:outerShdw>
              </a:effectLst>
              <a:latin typeface="Avenir Black"/>
              <a:cs typeface="Avenir Black"/>
            </a:endParaRPr>
          </a:p>
        </p:txBody>
      </p:sp>
      <p:pic>
        <p:nvPicPr>
          <p:cNvPr id="3" name="Picture 2"/>
          <p:cNvPicPr>
            <a:picLocks noChangeAspect="1"/>
          </p:cNvPicPr>
          <p:nvPr/>
        </p:nvPicPr>
        <p:blipFill rotWithShape="1">
          <a:blip r:embed="rId2"/>
          <a:srcRect r="6596"/>
          <a:stretch/>
        </p:blipFill>
        <p:spPr>
          <a:xfrm>
            <a:off x="5852485" y="3500052"/>
            <a:ext cx="2592380" cy="3357948"/>
          </a:xfrm>
          <a:prstGeom prst="rect">
            <a:avLst/>
          </a:prstGeom>
        </p:spPr>
      </p:pic>
    </p:spTree>
    <p:extLst>
      <p:ext uri="{BB962C8B-B14F-4D97-AF65-F5344CB8AC3E}">
        <p14:creationId xmlns:p14="http://schemas.microsoft.com/office/powerpoint/2010/main" val="35375870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4991100" cy="3810000"/>
          </a:xfrm>
          <a:prstGeom prst="rect">
            <a:avLst/>
          </a:prstGeom>
        </p:spPr>
      </p:pic>
      <p:pic>
        <p:nvPicPr>
          <p:cNvPr id="4" name="Picture 3"/>
          <p:cNvPicPr>
            <a:picLocks noChangeAspect="1"/>
          </p:cNvPicPr>
          <p:nvPr/>
        </p:nvPicPr>
        <p:blipFill>
          <a:blip r:embed="rId3"/>
          <a:stretch>
            <a:fillRect/>
          </a:stretch>
        </p:blipFill>
        <p:spPr>
          <a:xfrm>
            <a:off x="0" y="3606016"/>
            <a:ext cx="4873093" cy="3251984"/>
          </a:xfrm>
          <a:prstGeom prst="rect">
            <a:avLst/>
          </a:prstGeom>
        </p:spPr>
      </p:pic>
      <p:pic>
        <p:nvPicPr>
          <p:cNvPr id="5" name="Picture 4"/>
          <p:cNvPicPr>
            <a:picLocks noChangeAspect="1"/>
          </p:cNvPicPr>
          <p:nvPr/>
        </p:nvPicPr>
        <p:blipFill>
          <a:blip r:embed="rId4"/>
          <a:stretch>
            <a:fillRect/>
          </a:stretch>
        </p:blipFill>
        <p:spPr>
          <a:xfrm>
            <a:off x="4572000" y="0"/>
            <a:ext cx="4572000" cy="6858000"/>
          </a:xfrm>
          <a:prstGeom prst="rect">
            <a:avLst/>
          </a:prstGeom>
        </p:spPr>
      </p:pic>
    </p:spTree>
    <p:extLst>
      <p:ext uri="{BB962C8B-B14F-4D97-AF65-F5344CB8AC3E}">
        <p14:creationId xmlns:p14="http://schemas.microsoft.com/office/powerpoint/2010/main" val="1465744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025966545"/>
              </p:ext>
            </p:extLst>
          </p:nvPr>
        </p:nvGraphicFramePr>
        <p:xfrm>
          <a:off x="-81533" y="1297915"/>
          <a:ext cx="5003539" cy="296847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151853" y="146461"/>
            <a:ext cx="1728052" cy="1296039"/>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2070731" y="127652"/>
            <a:ext cx="5088653" cy="584776"/>
          </a:xfrm>
          <a:prstGeom prst="rect">
            <a:avLst/>
          </a:prstGeom>
          <a:noFill/>
        </p:spPr>
        <p:txBody>
          <a:bodyPr wrap="none" rtlCol="0">
            <a:spAutoFit/>
          </a:bodyPr>
          <a:lstStyle/>
          <a:p>
            <a:r>
              <a:rPr lang="en-US" sz="3200" dirty="0" smtClean="0">
                <a:solidFill>
                  <a:srgbClr val="494231"/>
                </a:solidFill>
                <a:latin typeface="Avenir Black"/>
                <a:cs typeface="Avenir Black"/>
              </a:rPr>
              <a:t>Lilac shrub first bloom date</a:t>
            </a:r>
            <a:endParaRPr lang="en-US" sz="3200" dirty="0">
              <a:solidFill>
                <a:srgbClr val="494231"/>
              </a:solidFill>
              <a:latin typeface="Avenir Black"/>
              <a:cs typeface="Avenir Black"/>
            </a:endParaRPr>
          </a:p>
        </p:txBody>
      </p:sp>
      <p:sp>
        <p:nvSpPr>
          <p:cNvPr id="9" name="TextBox 8"/>
          <p:cNvSpPr txBox="1"/>
          <p:nvPr/>
        </p:nvSpPr>
        <p:spPr>
          <a:xfrm>
            <a:off x="2211101" y="777573"/>
            <a:ext cx="5669728" cy="492443"/>
          </a:xfrm>
          <a:prstGeom prst="rect">
            <a:avLst/>
          </a:prstGeom>
          <a:noFill/>
        </p:spPr>
        <p:txBody>
          <a:bodyPr wrap="none" rtlCol="0">
            <a:spAutoFit/>
          </a:bodyPr>
          <a:lstStyle/>
          <a:p>
            <a:r>
              <a:rPr lang="en-US" sz="2600" dirty="0" smtClean="0">
                <a:solidFill>
                  <a:srgbClr val="660066"/>
                </a:solidFill>
                <a:latin typeface="Avenir Black"/>
                <a:cs typeface="Avenir Black"/>
              </a:rPr>
              <a:t>Lower </a:t>
            </a:r>
            <a:r>
              <a:rPr lang="en-US" sz="2600" dirty="0" err="1" smtClean="0">
                <a:solidFill>
                  <a:srgbClr val="660066"/>
                </a:solidFill>
                <a:latin typeface="Avenir Black"/>
                <a:cs typeface="Avenir Black"/>
              </a:rPr>
              <a:t>midwest</a:t>
            </a:r>
            <a:r>
              <a:rPr lang="en-US" sz="2600" dirty="0" smtClean="0">
                <a:solidFill>
                  <a:srgbClr val="660066"/>
                </a:solidFill>
                <a:latin typeface="Avenir Black"/>
                <a:cs typeface="Avenir Black"/>
              </a:rPr>
              <a:t> (Kansas &amp; Nebraska)</a:t>
            </a:r>
            <a:endParaRPr lang="en-US" sz="2600" dirty="0">
              <a:solidFill>
                <a:srgbClr val="660066"/>
              </a:solidFill>
              <a:latin typeface="Avenir Black"/>
              <a:cs typeface="Avenir Black"/>
            </a:endParaRPr>
          </a:p>
        </p:txBody>
      </p:sp>
      <p:graphicFrame>
        <p:nvGraphicFramePr>
          <p:cNvPr id="7" name="Chart 6"/>
          <p:cNvGraphicFramePr>
            <a:graphicFrameLocks/>
          </p:cNvGraphicFramePr>
          <p:nvPr>
            <p:extLst>
              <p:ext uri="{D42A27DB-BD31-4B8C-83A1-F6EECF244321}">
                <p14:modId xmlns:p14="http://schemas.microsoft.com/office/powerpoint/2010/main" val="1799536579"/>
              </p:ext>
            </p:extLst>
          </p:nvPr>
        </p:nvGraphicFramePr>
        <p:xfrm>
          <a:off x="4260501" y="3713326"/>
          <a:ext cx="4883499" cy="31446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760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117686134"/>
              </p:ext>
            </p:extLst>
          </p:nvPr>
        </p:nvGraphicFramePr>
        <p:xfrm>
          <a:off x="802552" y="2159240"/>
          <a:ext cx="7223643" cy="428561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151853" y="146461"/>
            <a:ext cx="1728052" cy="1296039"/>
          </a:xfrm>
          <a:prstGeom prst="rect">
            <a:avLst/>
          </a:prstGeom>
          <a:effectLst>
            <a:outerShdw blurRad="50800" dist="38100" dir="2700000" algn="tl" rotWithShape="0">
              <a:srgbClr val="000000">
                <a:alpha val="43000"/>
              </a:srgbClr>
            </a:outerShdw>
          </a:effectLst>
        </p:spPr>
      </p:pic>
      <p:sp>
        <p:nvSpPr>
          <p:cNvPr id="10" name="TextBox 9"/>
          <p:cNvSpPr txBox="1"/>
          <p:nvPr/>
        </p:nvSpPr>
        <p:spPr>
          <a:xfrm>
            <a:off x="2070731" y="127652"/>
            <a:ext cx="5088653" cy="584776"/>
          </a:xfrm>
          <a:prstGeom prst="rect">
            <a:avLst/>
          </a:prstGeom>
          <a:noFill/>
        </p:spPr>
        <p:txBody>
          <a:bodyPr wrap="none" rtlCol="0">
            <a:spAutoFit/>
          </a:bodyPr>
          <a:lstStyle/>
          <a:p>
            <a:r>
              <a:rPr lang="en-US" sz="3200" dirty="0" smtClean="0">
                <a:solidFill>
                  <a:srgbClr val="494231"/>
                </a:solidFill>
                <a:latin typeface="Avenir Black"/>
                <a:cs typeface="Avenir Black"/>
              </a:rPr>
              <a:t>Lilac shrub first bloom date</a:t>
            </a:r>
            <a:endParaRPr lang="en-US" sz="3200" dirty="0">
              <a:solidFill>
                <a:srgbClr val="494231"/>
              </a:solidFill>
              <a:latin typeface="Avenir Black"/>
              <a:cs typeface="Avenir Black"/>
            </a:endParaRPr>
          </a:p>
        </p:txBody>
      </p:sp>
      <p:sp>
        <p:nvSpPr>
          <p:cNvPr id="11" name="TextBox 10"/>
          <p:cNvSpPr txBox="1"/>
          <p:nvPr/>
        </p:nvSpPr>
        <p:spPr>
          <a:xfrm>
            <a:off x="2211101" y="1688721"/>
            <a:ext cx="5669728" cy="492443"/>
          </a:xfrm>
          <a:prstGeom prst="rect">
            <a:avLst/>
          </a:prstGeom>
          <a:noFill/>
        </p:spPr>
        <p:txBody>
          <a:bodyPr wrap="none" rtlCol="0">
            <a:spAutoFit/>
          </a:bodyPr>
          <a:lstStyle/>
          <a:p>
            <a:r>
              <a:rPr lang="en-US" sz="2600" dirty="0" smtClean="0">
                <a:solidFill>
                  <a:srgbClr val="660066"/>
                </a:solidFill>
                <a:latin typeface="Avenir Black"/>
                <a:cs typeface="Avenir Black"/>
              </a:rPr>
              <a:t>Lower </a:t>
            </a:r>
            <a:r>
              <a:rPr lang="en-US" sz="2600" dirty="0" err="1" smtClean="0">
                <a:solidFill>
                  <a:srgbClr val="660066"/>
                </a:solidFill>
                <a:latin typeface="Avenir Black"/>
                <a:cs typeface="Avenir Black"/>
              </a:rPr>
              <a:t>midwest</a:t>
            </a:r>
            <a:r>
              <a:rPr lang="en-US" sz="2600" dirty="0" smtClean="0">
                <a:solidFill>
                  <a:srgbClr val="660066"/>
                </a:solidFill>
                <a:latin typeface="Avenir Black"/>
                <a:cs typeface="Avenir Black"/>
              </a:rPr>
              <a:t> (Kansas &amp; Nebraska)</a:t>
            </a:r>
            <a:endParaRPr lang="en-US" sz="2600" dirty="0">
              <a:solidFill>
                <a:srgbClr val="660066"/>
              </a:solidFill>
              <a:latin typeface="Avenir Black"/>
              <a:cs typeface="Avenir Black"/>
            </a:endParaRPr>
          </a:p>
        </p:txBody>
      </p:sp>
    </p:spTree>
    <p:extLst>
      <p:ext uri="{BB962C8B-B14F-4D97-AF65-F5344CB8AC3E}">
        <p14:creationId xmlns:p14="http://schemas.microsoft.com/office/powerpoint/2010/main" val="40390595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440849170"/>
              </p:ext>
            </p:extLst>
          </p:nvPr>
        </p:nvGraphicFramePr>
        <p:xfrm>
          <a:off x="1046919" y="2319221"/>
          <a:ext cx="6811524" cy="430320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151853" y="146461"/>
            <a:ext cx="1728052" cy="1296039"/>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2070731" y="127652"/>
            <a:ext cx="5088653" cy="584776"/>
          </a:xfrm>
          <a:prstGeom prst="rect">
            <a:avLst/>
          </a:prstGeom>
          <a:noFill/>
        </p:spPr>
        <p:txBody>
          <a:bodyPr wrap="none" rtlCol="0">
            <a:spAutoFit/>
          </a:bodyPr>
          <a:lstStyle/>
          <a:p>
            <a:r>
              <a:rPr lang="en-US" sz="3200" dirty="0" smtClean="0">
                <a:solidFill>
                  <a:srgbClr val="494231"/>
                </a:solidFill>
                <a:latin typeface="Avenir Black"/>
                <a:cs typeface="Avenir Black"/>
              </a:rPr>
              <a:t>Lilac shrub first bloom date</a:t>
            </a:r>
            <a:endParaRPr lang="en-US" sz="3200" dirty="0">
              <a:solidFill>
                <a:srgbClr val="494231"/>
              </a:solidFill>
              <a:latin typeface="Avenir Black"/>
              <a:cs typeface="Avenir Black"/>
            </a:endParaRPr>
          </a:p>
        </p:txBody>
      </p:sp>
      <p:sp>
        <p:nvSpPr>
          <p:cNvPr id="7" name="TextBox 6"/>
          <p:cNvSpPr txBox="1"/>
          <p:nvPr/>
        </p:nvSpPr>
        <p:spPr>
          <a:xfrm>
            <a:off x="1890136" y="1688721"/>
            <a:ext cx="6131606" cy="492443"/>
          </a:xfrm>
          <a:prstGeom prst="rect">
            <a:avLst/>
          </a:prstGeom>
          <a:noFill/>
        </p:spPr>
        <p:txBody>
          <a:bodyPr wrap="none" rtlCol="0">
            <a:spAutoFit/>
          </a:bodyPr>
          <a:lstStyle/>
          <a:p>
            <a:r>
              <a:rPr lang="en-US" sz="2600" dirty="0" smtClean="0">
                <a:solidFill>
                  <a:srgbClr val="660066"/>
                </a:solidFill>
                <a:latin typeface="Avenir Black"/>
                <a:cs typeface="Avenir Black"/>
              </a:rPr>
              <a:t>Northeast (ME, NH, VT, MA, RI, CT, NY)</a:t>
            </a:r>
            <a:endParaRPr lang="en-US" sz="2600" dirty="0">
              <a:solidFill>
                <a:srgbClr val="660066"/>
              </a:solidFill>
              <a:latin typeface="Avenir Black"/>
              <a:cs typeface="Avenir Black"/>
            </a:endParaRPr>
          </a:p>
        </p:txBody>
      </p:sp>
    </p:spTree>
    <p:extLst>
      <p:ext uri="{BB962C8B-B14F-4D97-AF65-F5344CB8AC3E}">
        <p14:creationId xmlns:p14="http://schemas.microsoft.com/office/powerpoint/2010/main" val="18928882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0474325"/>
              </p:ext>
            </p:extLst>
          </p:nvPr>
        </p:nvGraphicFramePr>
        <p:xfrm>
          <a:off x="1083059" y="2327621"/>
          <a:ext cx="6811524" cy="430320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151853" y="146461"/>
            <a:ext cx="1728052" cy="1296039"/>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2070731" y="127652"/>
            <a:ext cx="5088653" cy="584776"/>
          </a:xfrm>
          <a:prstGeom prst="rect">
            <a:avLst/>
          </a:prstGeom>
          <a:noFill/>
        </p:spPr>
        <p:txBody>
          <a:bodyPr wrap="none" rtlCol="0">
            <a:spAutoFit/>
          </a:bodyPr>
          <a:lstStyle/>
          <a:p>
            <a:r>
              <a:rPr lang="en-US" sz="3200" dirty="0" smtClean="0">
                <a:solidFill>
                  <a:srgbClr val="494231"/>
                </a:solidFill>
                <a:latin typeface="Avenir Black"/>
                <a:cs typeface="Avenir Black"/>
              </a:rPr>
              <a:t>Lilac shrub first bloom date</a:t>
            </a:r>
            <a:endParaRPr lang="en-US" sz="3200" dirty="0">
              <a:solidFill>
                <a:srgbClr val="494231"/>
              </a:solidFill>
              <a:latin typeface="Avenir Black"/>
              <a:cs typeface="Avenir Black"/>
            </a:endParaRPr>
          </a:p>
        </p:txBody>
      </p:sp>
      <p:sp>
        <p:nvSpPr>
          <p:cNvPr id="10" name="TextBox 9"/>
          <p:cNvSpPr txBox="1"/>
          <p:nvPr/>
        </p:nvSpPr>
        <p:spPr>
          <a:xfrm>
            <a:off x="1932001" y="1688721"/>
            <a:ext cx="6131606" cy="492443"/>
          </a:xfrm>
          <a:prstGeom prst="rect">
            <a:avLst/>
          </a:prstGeom>
          <a:noFill/>
        </p:spPr>
        <p:txBody>
          <a:bodyPr wrap="none" rtlCol="0">
            <a:spAutoFit/>
          </a:bodyPr>
          <a:lstStyle/>
          <a:p>
            <a:r>
              <a:rPr lang="en-US" sz="2600" dirty="0" smtClean="0">
                <a:solidFill>
                  <a:srgbClr val="660066"/>
                </a:solidFill>
                <a:latin typeface="Avenir Black"/>
                <a:cs typeface="Avenir Black"/>
              </a:rPr>
              <a:t>Northeast (ME, NH, VT, MA, RI, CT, NY)</a:t>
            </a:r>
            <a:endParaRPr lang="en-US" sz="2600" dirty="0">
              <a:solidFill>
                <a:srgbClr val="660066"/>
              </a:solidFill>
              <a:latin typeface="Avenir Black"/>
              <a:cs typeface="Avenir Black"/>
            </a:endParaRPr>
          </a:p>
        </p:txBody>
      </p:sp>
    </p:spTree>
    <p:extLst>
      <p:ext uri="{BB962C8B-B14F-4D97-AF65-F5344CB8AC3E}">
        <p14:creationId xmlns:p14="http://schemas.microsoft.com/office/powerpoint/2010/main" val="26689927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2-10-02 at 8.43.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1930"/>
            <a:ext cx="3401399" cy="4826069"/>
          </a:xfrm>
          <a:prstGeom prst="rect">
            <a:avLst/>
          </a:prstGeom>
        </p:spPr>
      </p:pic>
      <p:pic>
        <p:nvPicPr>
          <p:cNvPr id="10" name="Picture 9"/>
          <p:cNvPicPr>
            <a:picLocks noChangeAspect="1"/>
          </p:cNvPicPr>
          <p:nvPr/>
        </p:nvPicPr>
        <p:blipFill>
          <a:blip r:embed="rId3"/>
          <a:stretch>
            <a:fillRect/>
          </a:stretch>
        </p:blipFill>
        <p:spPr>
          <a:xfrm>
            <a:off x="4262700" y="-1"/>
            <a:ext cx="4881300" cy="3202133"/>
          </a:xfrm>
          <a:prstGeom prst="rect">
            <a:avLst/>
          </a:prstGeom>
        </p:spPr>
      </p:pic>
      <p:pic>
        <p:nvPicPr>
          <p:cNvPr id="9" name="Picture 8"/>
          <p:cNvPicPr>
            <a:picLocks noChangeAspect="1"/>
          </p:cNvPicPr>
          <p:nvPr/>
        </p:nvPicPr>
        <p:blipFill>
          <a:blip r:embed="rId4"/>
          <a:stretch>
            <a:fillRect/>
          </a:stretch>
        </p:blipFill>
        <p:spPr>
          <a:xfrm>
            <a:off x="3294873" y="2963170"/>
            <a:ext cx="5849126" cy="3894830"/>
          </a:xfrm>
          <a:prstGeom prst="rect">
            <a:avLst/>
          </a:prstGeom>
        </p:spPr>
      </p:pic>
      <p:pic>
        <p:nvPicPr>
          <p:cNvPr id="3" name="Picture 2"/>
          <p:cNvPicPr>
            <a:picLocks noChangeAspect="1"/>
          </p:cNvPicPr>
          <p:nvPr/>
        </p:nvPicPr>
        <p:blipFill>
          <a:blip r:embed="rId5"/>
          <a:stretch>
            <a:fillRect/>
          </a:stretch>
        </p:blipFill>
        <p:spPr>
          <a:xfrm>
            <a:off x="-1" y="-1"/>
            <a:ext cx="4476165" cy="2979447"/>
          </a:xfrm>
          <a:prstGeom prst="rect">
            <a:avLst/>
          </a:prstGeom>
        </p:spPr>
      </p:pic>
    </p:spTree>
    <p:extLst>
      <p:ext uri="{BB962C8B-B14F-4D97-AF65-F5344CB8AC3E}">
        <p14:creationId xmlns:p14="http://schemas.microsoft.com/office/powerpoint/2010/main" val="38403016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050015616"/>
              </p:ext>
            </p:extLst>
          </p:nvPr>
        </p:nvGraphicFramePr>
        <p:xfrm>
          <a:off x="0" y="1587820"/>
          <a:ext cx="9266106" cy="4892813"/>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a:blip r:embed="rId3"/>
          <a:stretch>
            <a:fillRect/>
          </a:stretch>
        </p:blipFill>
        <p:spPr>
          <a:xfrm>
            <a:off x="0" y="1"/>
            <a:ext cx="2358391" cy="1589556"/>
          </a:xfrm>
          <a:prstGeom prst="rect">
            <a:avLst/>
          </a:prstGeom>
          <a:effectLst>
            <a:outerShdw blurRad="50800" dist="38100" dir="2700000" algn="tl" rotWithShape="0">
              <a:srgbClr val="000000">
                <a:alpha val="43000"/>
              </a:srgbClr>
            </a:outerShdw>
          </a:effectLst>
        </p:spPr>
      </p:pic>
      <p:sp>
        <p:nvSpPr>
          <p:cNvPr id="4" name="TextBox 3"/>
          <p:cNvSpPr txBox="1"/>
          <p:nvPr/>
        </p:nvSpPr>
        <p:spPr>
          <a:xfrm>
            <a:off x="2373086" y="127652"/>
            <a:ext cx="5453135" cy="584776"/>
          </a:xfrm>
          <a:prstGeom prst="rect">
            <a:avLst/>
          </a:prstGeom>
          <a:noFill/>
        </p:spPr>
        <p:txBody>
          <a:bodyPr wrap="none" rtlCol="0">
            <a:spAutoFit/>
          </a:bodyPr>
          <a:lstStyle/>
          <a:p>
            <a:r>
              <a:rPr lang="en-US" sz="3200" dirty="0" smtClean="0">
                <a:solidFill>
                  <a:srgbClr val="494231"/>
                </a:solidFill>
                <a:latin typeface="Avenir Black"/>
                <a:cs typeface="Avenir Black"/>
              </a:rPr>
              <a:t>Gull Lake, MI Ice Cover Data</a:t>
            </a:r>
            <a:endParaRPr lang="en-US" sz="3200" dirty="0">
              <a:solidFill>
                <a:srgbClr val="494231"/>
              </a:solidFill>
              <a:latin typeface="Avenir Black"/>
              <a:cs typeface="Avenir Black"/>
            </a:endParaRPr>
          </a:p>
        </p:txBody>
      </p:sp>
    </p:spTree>
    <p:extLst>
      <p:ext uri="{BB962C8B-B14F-4D97-AF65-F5344CB8AC3E}">
        <p14:creationId xmlns:p14="http://schemas.microsoft.com/office/powerpoint/2010/main" val="42104003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32983695"/>
              </p:ext>
            </p:extLst>
          </p:nvPr>
        </p:nvGraphicFramePr>
        <p:xfrm>
          <a:off x="0" y="1615271"/>
          <a:ext cx="9144000" cy="48734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0" y="1"/>
            <a:ext cx="2358391" cy="1589556"/>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2373086" y="127652"/>
            <a:ext cx="5453135" cy="584776"/>
          </a:xfrm>
          <a:prstGeom prst="rect">
            <a:avLst/>
          </a:prstGeom>
          <a:noFill/>
        </p:spPr>
        <p:txBody>
          <a:bodyPr wrap="none" rtlCol="0">
            <a:spAutoFit/>
          </a:bodyPr>
          <a:lstStyle/>
          <a:p>
            <a:r>
              <a:rPr lang="en-US" sz="3200" dirty="0" smtClean="0">
                <a:solidFill>
                  <a:srgbClr val="494231"/>
                </a:solidFill>
                <a:latin typeface="Avenir Black"/>
                <a:cs typeface="Avenir Black"/>
              </a:rPr>
              <a:t>Gull Lake, MI Ice Cover Data</a:t>
            </a:r>
            <a:endParaRPr lang="en-US" sz="3200" dirty="0">
              <a:solidFill>
                <a:srgbClr val="494231"/>
              </a:solidFill>
              <a:latin typeface="Avenir Black"/>
              <a:cs typeface="Avenir Black"/>
            </a:endParaRPr>
          </a:p>
        </p:txBody>
      </p:sp>
    </p:spTree>
    <p:extLst>
      <p:ext uri="{BB962C8B-B14F-4D97-AF65-F5344CB8AC3E}">
        <p14:creationId xmlns:p14="http://schemas.microsoft.com/office/powerpoint/2010/main" val="29298389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Climate</a:t>
            </a:r>
            <a:endParaRPr lang="en-US" dirty="0">
              <a:latin typeface="Avenir Black"/>
              <a:cs typeface="Avenir Black"/>
            </a:endParaRPr>
          </a:p>
        </p:txBody>
      </p:sp>
      <p:sp>
        <p:nvSpPr>
          <p:cNvPr id="3" name="Content Placeholder 2"/>
          <p:cNvSpPr>
            <a:spLocks noGrp="1"/>
          </p:cNvSpPr>
          <p:nvPr>
            <p:ph idx="1"/>
          </p:nvPr>
        </p:nvSpPr>
        <p:spPr>
          <a:xfrm>
            <a:off x="426224" y="1151003"/>
            <a:ext cx="3182588" cy="4800600"/>
          </a:xfrm>
        </p:spPr>
        <p:txBody>
          <a:bodyPr/>
          <a:lstStyle/>
          <a:p>
            <a:pPr marL="114300" indent="0">
              <a:buNone/>
            </a:pPr>
            <a:r>
              <a:rPr lang="en-US" dirty="0" smtClean="0">
                <a:latin typeface="Arial"/>
                <a:cs typeface="Arial"/>
              </a:rPr>
              <a:t>A period of 30 years is used to determine the climate for an area</a:t>
            </a:r>
          </a:p>
        </p:txBody>
      </p:sp>
      <p:pic>
        <p:nvPicPr>
          <p:cNvPr id="4" name="Picture 3"/>
          <p:cNvPicPr>
            <a:picLocks noChangeAspect="1"/>
          </p:cNvPicPr>
          <p:nvPr/>
        </p:nvPicPr>
        <p:blipFill>
          <a:blip r:embed="rId3"/>
          <a:stretch>
            <a:fillRect/>
          </a:stretch>
        </p:blipFill>
        <p:spPr>
          <a:xfrm>
            <a:off x="4166396" y="171830"/>
            <a:ext cx="4167646" cy="3013529"/>
          </a:xfrm>
          <a:prstGeom prst="rect">
            <a:avLst/>
          </a:prstGeom>
        </p:spPr>
      </p:pic>
      <p:sp>
        <p:nvSpPr>
          <p:cNvPr id="5" name="Content Placeholder 2"/>
          <p:cNvSpPr txBox="1">
            <a:spLocks/>
          </p:cNvSpPr>
          <p:nvPr/>
        </p:nvSpPr>
        <p:spPr>
          <a:xfrm>
            <a:off x="457200" y="3392203"/>
            <a:ext cx="7876842" cy="228036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3200" dirty="0" smtClean="0">
                <a:latin typeface="Arial"/>
                <a:cs typeface="Arial"/>
              </a:rPr>
              <a:t>Earth’s temperature is regulated by the </a:t>
            </a:r>
            <a:r>
              <a:rPr lang="en-US" sz="3200" b="1" dirty="0" smtClean="0">
                <a:latin typeface="Arial"/>
                <a:cs typeface="Arial"/>
              </a:rPr>
              <a:t>greenhouse effect</a:t>
            </a:r>
            <a:r>
              <a:rPr lang="en-US" sz="3200" dirty="0" smtClean="0">
                <a:latin typeface="Arial"/>
                <a:cs typeface="Arial"/>
              </a:rPr>
              <a:t>: gasses in the atmosphere capture heat before it is radiated back into space</a:t>
            </a:r>
          </a:p>
          <a:p>
            <a:r>
              <a:rPr lang="en-US" sz="3200" dirty="0" smtClean="0">
                <a:latin typeface="Arial"/>
                <a:cs typeface="Arial"/>
              </a:rPr>
              <a:t>Earth is 60 degrees F warmer because of the greenhouse effect</a:t>
            </a:r>
            <a:endParaRPr lang="en-US" sz="3200" dirty="0">
              <a:latin typeface="Arial"/>
              <a:cs typeface="Arial"/>
            </a:endParaRPr>
          </a:p>
        </p:txBody>
      </p:sp>
    </p:spTree>
    <p:extLst>
      <p:ext uri="{BB962C8B-B14F-4D97-AF65-F5344CB8AC3E}">
        <p14:creationId xmlns:p14="http://schemas.microsoft.com/office/powerpoint/2010/main" val="32712780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3343" r="47038" b="450"/>
          <a:stretch>
            <a:fillRect/>
          </a:stretch>
        </p:blipFill>
        <p:spPr bwMode="auto">
          <a:xfrm>
            <a:off x="66909" y="0"/>
            <a:ext cx="4557712" cy="6858000"/>
          </a:xfrm>
          <a:prstGeom prst="rect">
            <a:avLst/>
          </a:prstGeom>
          <a:noFill/>
          <a:ln w="9525">
            <a:noFill/>
            <a:miter lim="800000"/>
            <a:headEnd/>
            <a:tailEnd/>
          </a:ln>
        </p:spPr>
      </p:pic>
      <p:pic>
        <p:nvPicPr>
          <p:cNvPr id="6" name="Picture 1"/>
          <p:cNvPicPr>
            <a:picLocks noChangeAspect="1"/>
          </p:cNvPicPr>
          <p:nvPr/>
        </p:nvPicPr>
        <p:blipFill rotWithShape="1">
          <a:blip r:embed="rId4"/>
          <a:srcRect l="-1" r="77197"/>
          <a:stretch/>
        </p:blipFill>
        <p:spPr bwMode="auto">
          <a:xfrm>
            <a:off x="0" y="0"/>
            <a:ext cx="2345765" cy="6858000"/>
          </a:xfrm>
          <a:prstGeom prst="rect">
            <a:avLst/>
          </a:prstGeom>
          <a:noFill/>
          <a:ln w="9525">
            <a:noFill/>
            <a:miter lim="800000"/>
            <a:headEnd/>
            <a:tailEnd/>
          </a:ln>
        </p:spPr>
      </p:pic>
      <p:sp>
        <p:nvSpPr>
          <p:cNvPr id="7" name="TextBox 6"/>
          <p:cNvSpPr txBox="1"/>
          <p:nvPr/>
        </p:nvSpPr>
        <p:spPr>
          <a:xfrm>
            <a:off x="254001" y="1186533"/>
            <a:ext cx="8467004" cy="1200329"/>
          </a:xfrm>
          <a:prstGeom prst="rect">
            <a:avLst/>
          </a:prstGeom>
          <a:noFill/>
        </p:spPr>
        <p:txBody>
          <a:bodyPr wrap="square" rtlCol="0">
            <a:spAutoFit/>
          </a:bodyPr>
          <a:lstStyle/>
          <a:p>
            <a:r>
              <a:rPr lang="en-US" sz="7200" dirty="0" smtClean="0">
                <a:latin typeface="+mj-lt"/>
              </a:rPr>
              <a:t>    </a:t>
            </a:r>
            <a:r>
              <a:rPr lang="en-US" sz="72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2012       Future</a:t>
            </a:r>
            <a:endParaRPr lang="en-US" sz="72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sp>
        <p:nvSpPr>
          <p:cNvPr id="9" name="Title 1"/>
          <p:cNvSpPr txBox="1">
            <a:spLocks/>
          </p:cNvSpPr>
          <p:nvPr/>
        </p:nvSpPr>
        <p:spPr>
          <a:xfrm>
            <a:off x="0" y="0"/>
            <a:ext cx="9143999" cy="1308059"/>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Black"/>
                <a:cs typeface="Avenir Black"/>
              </a:rPr>
              <a:t>Your Schoolyard!</a:t>
            </a:r>
            <a:endParaRPr lang="en-US" dirty="0">
              <a:latin typeface="Avenir Black"/>
              <a:cs typeface="Avenir Black"/>
            </a:endParaRPr>
          </a:p>
        </p:txBody>
      </p:sp>
      <p:sp>
        <p:nvSpPr>
          <p:cNvPr id="10" name="TextBox 9"/>
          <p:cNvSpPr txBox="1"/>
          <p:nvPr/>
        </p:nvSpPr>
        <p:spPr>
          <a:xfrm>
            <a:off x="4624620" y="1536438"/>
            <a:ext cx="3827785" cy="4708981"/>
          </a:xfrm>
          <a:prstGeom prst="rect">
            <a:avLst/>
          </a:prstGeom>
          <a:noFill/>
        </p:spPr>
        <p:txBody>
          <a:bodyPr wrap="square" rtlCol="0">
            <a:spAutoFit/>
          </a:bodyPr>
          <a:lstStyle/>
          <a:p>
            <a:pPr algn="ctr"/>
            <a:r>
              <a:rPr lang="en-US" sz="30000" dirty="0" smtClean="0">
                <a:latin typeface="Avenir Black"/>
                <a:cs typeface="Avenir Black"/>
              </a:rPr>
              <a:t>?</a:t>
            </a:r>
            <a:endParaRPr lang="en-US" sz="30000" dirty="0">
              <a:latin typeface="Avenir Black"/>
              <a:cs typeface="Avenir Black"/>
            </a:endParaRPr>
          </a:p>
        </p:txBody>
      </p:sp>
    </p:spTree>
    <p:extLst>
      <p:ext uri="{BB962C8B-B14F-4D97-AF65-F5344CB8AC3E}">
        <p14:creationId xmlns:p14="http://schemas.microsoft.com/office/powerpoint/2010/main" val="34641203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There’s an app </a:t>
            </a:r>
            <a:br>
              <a:rPr lang="en-US" dirty="0" smtClean="0">
                <a:latin typeface="Avenir Black"/>
                <a:cs typeface="Avenir Black"/>
              </a:rPr>
            </a:br>
            <a:r>
              <a:rPr lang="en-US" dirty="0" smtClean="0">
                <a:latin typeface="Avenir Black"/>
                <a:cs typeface="Avenir Black"/>
              </a:rPr>
              <a:t>for that!</a:t>
            </a:r>
            <a:endParaRPr lang="en-US" dirty="0">
              <a:latin typeface="Avenir Black"/>
              <a:cs typeface="Avenir Black"/>
            </a:endParaRPr>
          </a:p>
        </p:txBody>
      </p:sp>
      <p:pic>
        <p:nvPicPr>
          <p:cNvPr id="5" name="Picture 4" descr="Screen Shot 2012-10-02 at 9.5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36" y="3325525"/>
            <a:ext cx="2375065" cy="2425868"/>
          </a:xfrm>
          <a:prstGeom prst="rect">
            <a:avLst/>
          </a:prstGeom>
        </p:spPr>
      </p:pic>
      <p:sp>
        <p:nvSpPr>
          <p:cNvPr id="6" name="TextBox 5"/>
          <p:cNvSpPr txBox="1"/>
          <p:nvPr/>
        </p:nvSpPr>
        <p:spPr>
          <a:xfrm>
            <a:off x="627567" y="5751393"/>
            <a:ext cx="2341133" cy="954107"/>
          </a:xfrm>
          <a:prstGeom prst="rect">
            <a:avLst/>
          </a:prstGeom>
          <a:noFill/>
        </p:spPr>
        <p:txBody>
          <a:bodyPr wrap="square" rtlCol="0">
            <a:spAutoFit/>
          </a:bodyPr>
          <a:lstStyle/>
          <a:p>
            <a:pPr algn="ctr"/>
            <a:r>
              <a:rPr lang="en-US" sz="2800" dirty="0" err="1"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Ebird</a:t>
            </a: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 </a:t>
            </a:r>
          </a:p>
          <a:p>
            <a:pPr algn="ct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a:t>
            </a:r>
            <a:r>
              <a:rPr lang="en-US" sz="2800" dirty="0" err="1"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birdlog</a:t>
            </a: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a:t>
            </a:r>
            <a:endParaRPr lang="en-US" sz="28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pic>
        <p:nvPicPr>
          <p:cNvPr id="7" name="Picture 6" descr="Screen Shot 2012-10-02 at 9.55.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701" y="3390572"/>
            <a:ext cx="2421270" cy="2407967"/>
          </a:xfrm>
          <a:prstGeom prst="rect">
            <a:avLst/>
          </a:prstGeom>
        </p:spPr>
      </p:pic>
      <p:sp>
        <p:nvSpPr>
          <p:cNvPr id="8" name="TextBox 7"/>
          <p:cNvSpPr txBox="1"/>
          <p:nvPr/>
        </p:nvSpPr>
        <p:spPr>
          <a:xfrm>
            <a:off x="3048838" y="5751393"/>
            <a:ext cx="2341133" cy="954107"/>
          </a:xfrm>
          <a:prstGeom prst="rect">
            <a:avLst/>
          </a:prstGeom>
          <a:noFill/>
        </p:spPr>
        <p:txBody>
          <a:bodyPr wrap="square" rtlCol="0">
            <a:spAutoFit/>
          </a:bodyPr>
          <a:lstStyle/>
          <a:p>
            <a:pPr algn="ct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Project Noah</a:t>
            </a:r>
            <a:endParaRPr lang="en-US" sz="28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pic>
        <p:nvPicPr>
          <p:cNvPr id="9" name="Picture 8" descr="Screen Shot 2012-10-02 at 9.57.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971" y="3325524"/>
            <a:ext cx="2400711" cy="2507409"/>
          </a:xfrm>
          <a:prstGeom prst="rect">
            <a:avLst/>
          </a:prstGeom>
        </p:spPr>
      </p:pic>
      <p:pic>
        <p:nvPicPr>
          <p:cNvPr id="4" name="Picture 3"/>
          <p:cNvPicPr>
            <a:picLocks noChangeAspect="1"/>
          </p:cNvPicPr>
          <p:nvPr/>
        </p:nvPicPr>
        <p:blipFill>
          <a:blip r:embed="rId5"/>
          <a:stretch>
            <a:fillRect/>
          </a:stretch>
        </p:blipFill>
        <p:spPr>
          <a:xfrm>
            <a:off x="6434987" y="-1"/>
            <a:ext cx="2709013" cy="2709013"/>
          </a:xfrm>
          <a:prstGeom prst="rect">
            <a:avLst/>
          </a:prstGeom>
        </p:spPr>
      </p:pic>
      <p:sp>
        <p:nvSpPr>
          <p:cNvPr id="10" name="TextBox 9"/>
          <p:cNvSpPr txBox="1"/>
          <p:nvPr/>
        </p:nvSpPr>
        <p:spPr>
          <a:xfrm>
            <a:off x="5449549" y="5751393"/>
            <a:ext cx="2341133" cy="523220"/>
          </a:xfrm>
          <a:prstGeom prst="rect">
            <a:avLst/>
          </a:prstGeom>
          <a:noFill/>
        </p:spPr>
        <p:txBody>
          <a:bodyPr wrap="square" rtlCol="0">
            <a:spAutoFit/>
          </a:bodyPr>
          <a:lstStyle/>
          <a:p>
            <a:pPr algn="ctr"/>
            <a:r>
              <a:rPr lang="en-US" sz="2800" dirty="0" err="1"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iNaturalist</a:t>
            </a:r>
            <a:endParaRPr lang="en-US" sz="28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pic>
        <p:nvPicPr>
          <p:cNvPr id="12" name="Picture 11" descr="Screen Shot 2012-10-02 at 10.01.5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599" y="988529"/>
            <a:ext cx="2313388" cy="2336995"/>
          </a:xfrm>
          <a:prstGeom prst="rect">
            <a:avLst/>
          </a:prstGeom>
        </p:spPr>
      </p:pic>
      <p:sp>
        <p:nvSpPr>
          <p:cNvPr id="13" name="TextBox 12"/>
          <p:cNvSpPr txBox="1"/>
          <p:nvPr/>
        </p:nvSpPr>
        <p:spPr>
          <a:xfrm>
            <a:off x="1780466" y="1754905"/>
            <a:ext cx="2341133" cy="954107"/>
          </a:xfrm>
          <a:prstGeom prst="rect">
            <a:avLst/>
          </a:prstGeom>
          <a:noFill/>
        </p:spPr>
        <p:txBody>
          <a:bodyPr wrap="square" rtlCol="0">
            <a:spAutoFit/>
          </a:bodyPr>
          <a:lstStyle/>
          <a:p>
            <a:pPr algn="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Climate Watch</a:t>
            </a:r>
            <a:endParaRPr lang="en-US" sz="28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spTree>
    <p:extLst>
      <p:ext uri="{BB962C8B-B14F-4D97-AF65-F5344CB8AC3E}">
        <p14:creationId xmlns:p14="http://schemas.microsoft.com/office/powerpoint/2010/main" val="2342391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There’s an app </a:t>
            </a:r>
            <a:br>
              <a:rPr lang="en-US" dirty="0" smtClean="0">
                <a:latin typeface="Avenir Black"/>
                <a:cs typeface="Avenir Black"/>
              </a:rPr>
            </a:br>
            <a:r>
              <a:rPr lang="en-US" dirty="0" smtClean="0">
                <a:latin typeface="Avenir Black"/>
                <a:cs typeface="Avenir Black"/>
              </a:rPr>
              <a:t>for that!</a:t>
            </a:r>
            <a:endParaRPr lang="en-US" dirty="0">
              <a:latin typeface="Avenir Black"/>
              <a:cs typeface="Avenir Black"/>
            </a:endParaRPr>
          </a:p>
        </p:txBody>
      </p:sp>
      <p:sp>
        <p:nvSpPr>
          <p:cNvPr id="13" name="TextBox 12"/>
          <p:cNvSpPr txBox="1"/>
          <p:nvPr/>
        </p:nvSpPr>
        <p:spPr>
          <a:xfrm>
            <a:off x="3515174" y="1119833"/>
            <a:ext cx="2341133" cy="954107"/>
          </a:xfrm>
          <a:prstGeom prst="rect">
            <a:avLst/>
          </a:prstGeom>
          <a:noFill/>
        </p:spPr>
        <p:txBody>
          <a:bodyPr wrap="square" rtlCol="0">
            <a:spAutoFit/>
          </a:bodyPr>
          <a:lstStyle/>
          <a:p>
            <a:pPr algn="r"/>
            <a:r>
              <a:rPr lang="en-US" sz="28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Project Noah</a:t>
            </a:r>
            <a:endParaRPr lang="en-US" sz="28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pic>
        <p:nvPicPr>
          <p:cNvPr id="14" name="Picture 13" descr="Screen Shot 2012-10-02 at 9.5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439" y="108430"/>
            <a:ext cx="2421270" cy="2407967"/>
          </a:xfrm>
          <a:prstGeom prst="rect">
            <a:avLst/>
          </a:prstGeom>
        </p:spPr>
      </p:pic>
      <p:pic>
        <p:nvPicPr>
          <p:cNvPr id="3" name="Picture 2" descr="Screen Shot 2012-10-03 at 8.51.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45" y="2710673"/>
            <a:ext cx="2471780" cy="3651662"/>
          </a:xfrm>
          <a:prstGeom prst="rect">
            <a:avLst/>
          </a:prstGeom>
        </p:spPr>
      </p:pic>
      <p:pic>
        <p:nvPicPr>
          <p:cNvPr id="11" name="Picture 10" descr="Screen Shot 2012-10-03 at 8.51.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784" y="2710673"/>
            <a:ext cx="2454396" cy="3651662"/>
          </a:xfrm>
          <a:prstGeom prst="rect">
            <a:avLst/>
          </a:prstGeom>
        </p:spPr>
      </p:pic>
      <p:pic>
        <p:nvPicPr>
          <p:cNvPr id="15" name="Picture 14" descr="Screen Shot 2012-10-03 at 8.51.4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701" y="2710673"/>
            <a:ext cx="2436940" cy="3651662"/>
          </a:xfrm>
          <a:prstGeom prst="rect">
            <a:avLst/>
          </a:prstGeom>
        </p:spPr>
      </p:pic>
    </p:spTree>
    <p:extLst>
      <p:ext uri="{BB962C8B-B14F-4D97-AF65-F5344CB8AC3E}">
        <p14:creationId xmlns:p14="http://schemas.microsoft.com/office/powerpoint/2010/main" val="16693318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03 at 9.0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88" y="72167"/>
            <a:ext cx="6288315" cy="2116390"/>
          </a:xfrm>
          <a:prstGeom prst="rect">
            <a:avLst/>
          </a:prstGeom>
        </p:spPr>
      </p:pic>
      <p:sp>
        <p:nvSpPr>
          <p:cNvPr id="11" name="Content Placeholder 2"/>
          <p:cNvSpPr>
            <a:spLocks noGrp="1"/>
          </p:cNvSpPr>
          <p:nvPr>
            <p:ph idx="1"/>
          </p:nvPr>
        </p:nvSpPr>
        <p:spPr>
          <a:xfrm>
            <a:off x="457200" y="2064900"/>
            <a:ext cx="7620000" cy="4800600"/>
          </a:xfrm>
        </p:spPr>
        <p:txBody>
          <a:bodyPr/>
          <a:lstStyle/>
          <a:p>
            <a:r>
              <a:rPr lang="en-US" dirty="0" smtClean="0">
                <a:latin typeface="Arial"/>
                <a:cs typeface="Arial"/>
              </a:rPr>
              <a:t>Great way to present real data to your students</a:t>
            </a:r>
          </a:p>
          <a:p>
            <a:r>
              <a:rPr lang="en-US" dirty="0" smtClean="0">
                <a:latin typeface="Arial"/>
                <a:cs typeface="Arial"/>
              </a:rPr>
              <a:t>In order to create a nugget:</a:t>
            </a:r>
          </a:p>
          <a:p>
            <a:pPr lvl="2"/>
            <a:r>
              <a:rPr lang="en-US" sz="2800" dirty="0" smtClean="0">
                <a:latin typeface="Arial"/>
                <a:cs typeface="Arial"/>
              </a:rPr>
              <a:t>Title</a:t>
            </a:r>
          </a:p>
          <a:p>
            <a:pPr lvl="2"/>
            <a:r>
              <a:rPr lang="en-US" sz="2800" dirty="0" smtClean="0">
                <a:latin typeface="Arial"/>
                <a:cs typeface="Arial"/>
              </a:rPr>
              <a:t>Introduction to the topic - simple</a:t>
            </a:r>
          </a:p>
          <a:p>
            <a:pPr lvl="2"/>
            <a:r>
              <a:rPr lang="en-US" sz="2800" dirty="0" smtClean="0">
                <a:latin typeface="Arial"/>
                <a:cs typeface="Arial"/>
              </a:rPr>
              <a:t>Scientific question</a:t>
            </a:r>
          </a:p>
          <a:p>
            <a:pPr lvl="2"/>
            <a:r>
              <a:rPr lang="en-US" sz="2800" dirty="0" smtClean="0">
                <a:latin typeface="Arial"/>
                <a:cs typeface="Arial"/>
              </a:rPr>
              <a:t>Presentation of data</a:t>
            </a:r>
          </a:p>
          <a:p>
            <a:pPr lvl="2"/>
            <a:r>
              <a:rPr lang="en-US" sz="2800" dirty="0" smtClean="0">
                <a:latin typeface="Arial"/>
                <a:cs typeface="Arial"/>
              </a:rPr>
              <a:t>Graph data</a:t>
            </a:r>
          </a:p>
          <a:p>
            <a:pPr lvl="2"/>
            <a:r>
              <a:rPr lang="en-US" sz="2800" dirty="0" smtClean="0">
                <a:latin typeface="Arial"/>
                <a:cs typeface="Arial"/>
              </a:rPr>
              <a:t>Make claims based on data</a:t>
            </a:r>
            <a:endParaRPr lang="en-US" sz="2800" dirty="0">
              <a:latin typeface="Arial"/>
              <a:cs typeface="Arial"/>
            </a:endParaRPr>
          </a:p>
        </p:txBody>
      </p:sp>
    </p:spTree>
    <p:extLst>
      <p:ext uri="{BB962C8B-B14F-4D97-AF65-F5344CB8AC3E}">
        <p14:creationId xmlns:p14="http://schemas.microsoft.com/office/powerpoint/2010/main" val="28506559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Climate</a:t>
            </a:r>
            <a:endParaRPr lang="en-US" dirty="0">
              <a:latin typeface="Avenir Black"/>
              <a:cs typeface="Avenir Black"/>
            </a:endParaRPr>
          </a:p>
        </p:txBody>
      </p:sp>
      <p:sp>
        <p:nvSpPr>
          <p:cNvPr id="3" name="Content Placeholder 2"/>
          <p:cNvSpPr>
            <a:spLocks noGrp="1"/>
          </p:cNvSpPr>
          <p:nvPr>
            <p:ph idx="1"/>
          </p:nvPr>
        </p:nvSpPr>
        <p:spPr>
          <a:xfrm>
            <a:off x="426224" y="1151003"/>
            <a:ext cx="3182588" cy="4800600"/>
          </a:xfrm>
        </p:spPr>
        <p:txBody>
          <a:bodyPr/>
          <a:lstStyle/>
          <a:p>
            <a:pPr marL="114300" indent="0">
              <a:buNone/>
            </a:pPr>
            <a:r>
              <a:rPr lang="en-US" dirty="0" smtClean="0">
                <a:latin typeface="Arial"/>
                <a:cs typeface="Arial"/>
              </a:rPr>
              <a:t>A period of 30 years is used to determine the climate for an area</a:t>
            </a:r>
          </a:p>
        </p:txBody>
      </p:sp>
      <p:sp>
        <p:nvSpPr>
          <p:cNvPr id="5" name="Content Placeholder 2"/>
          <p:cNvSpPr txBox="1">
            <a:spLocks/>
          </p:cNvSpPr>
          <p:nvPr/>
        </p:nvSpPr>
        <p:spPr>
          <a:xfrm>
            <a:off x="4393721" y="506972"/>
            <a:ext cx="3940320" cy="228036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3200" dirty="0" smtClean="0">
                <a:latin typeface="Arial"/>
                <a:cs typeface="Arial"/>
              </a:rPr>
              <a:t>Plants and animals in an area have adapted to the climate of the past</a:t>
            </a:r>
            <a:endParaRPr lang="en-US" sz="3200" dirty="0">
              <a:latin typeface="Arial"/>
              <a:cs typeface="Arial"/>
            </a:endParaRPr>
          </a:p>
        </p:txBody>
      </p:sp>
      <p:pic>
        <p:nvPicPr>
          <p:cNvPr id="7" name="Picture 6"/>
          <p:cNvPicPr>
            <a:picLocks noChangeAspect="1"/>
          </p:cNvPicPr>
          <p:nvPr/>
        </p:nvPicPr>
        <p:blipFill rotWithShape="1">
          <a:blip r:embed="rId3"/>
          <a:srcRect r="22076"/>
          <a:stretch/>
        </p:blipFill>
        <p:spPr>
          <a:xfrm>
            <a:off x="4393721" y="3302000"/>
            <a:ext cx="4750280" cy="3556000"/>
          </a:xfrm>
          <a:prstGeom prst="rect">
            <a:avLst/>
          </a:prstGeom>
        </p:spPr>
      </p:pic>
      <p:pic>
        <p:nvPicPr>
          <p:cNvPr id="6" name="Picture 5"/>
          <p:cNvPicPr>
            <a:picLocks noChangeAspect="1"/>
          </p:cNvPicPr>
          <p:nvPr/>
        </p:nvPicPr>
        <p:blipFill>
          <a:blip r:embed="rId4"/>
          <a:stretch>
            <a:fillRect/>
          </a:stretch>
        </p:blipFill>
        <p:spPr>
          <a:xfrm>
            <a:off x="0" y="3297343"/>
            <a:ext cx="4491654" cy="3560657"/>
          </a:xfrm>
          <a:prstGeom prst="rect">
            <a:avLst/>
          </a:prstGeom>
        </p:spPr>
      </p:pic>
      <p:sp>
        <p:nvSpPr>
          <p:cNvPr id="8" name="TextBox 7"/>
          <p:cNvSpPr txBox="1"/>
          <p:nvPr/>
        </p:nvSpPr>
        <p:spPr>
          <a:xfrm>
            <a:off x="4662026" y="3472384"/>
            <a:ext cx="2679504" cy="646331"/>
          </a:xfrm>
          <a:prstGeom prst="rect">
            <a:avLst/>
          </a:prstGeom>
          <a:noFill/>
        </p:spPr>
        <p:txBody>
          <a:bodyPr wrap="square" rtlCol="0">
            <a:spAutoFit/>
          </a:bodyPr>
          <a:lstStyle/>
          <a:p>
            <a:r>
              <a:rPr lang="en-US" sz="3600" dirty="0" smtClean="0">
                <a:solidFill>
                  <a:schemeClr val="bg1"/>
                </a:solidFill>
                <a:latin typeface="Avenir Black"/>
                <a:cs typeface="Avenir Black"/>
              </a:rPr>
              <a:t>Arctic Fox</a:t>
            </a:r>
            <a:endParaRPr lang="en-US" sz="3600" dirty="0">
              <a:solidFill>
                <a:schemeClr val="bg1"/>
              </a:solidFill>
              <a:latin typeface="Avenir Black"/>
              <a:cs typeface="Avenir Black"/>
            </a:endParaRPr>
          </a:p>
        </p:txBody>
      </p:sp>
    </p:spTree>
    <p:extLst>
      <p:ext uri="{BB962C8B-B14F-4D97-AF65-F5344CB8AC3E}">
        <p14:creationId xmlns:p14="http://schemas.microsoft.com/office/powerpoint/2010/main" val="3151547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2_tem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25" y="1185378"/>
            <a:ext cx="7043110" cy="487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rot="10817730" flipV="1">
            <a:off x="141012" y="6071839"/>
            <a:ext cx="91471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a:buChar char="•"/>
            </a:pPr>
            <a:r>
              <a:rPr lang="en-US" sz="1600" dirty="0">
                <a:latin typeface="Arial"/>
                <a:cs typeface="Arial"/>
              </a:rPr>
              <a:t>The planet is warming faster than any time in last 10,000 </a:t>
            </a:r>
            <a:r>
              <a:rPr lang="en-US" sz="1600" dirty="0" smtClean="0">
                <a:latin typeface="Arial"/>
                <a:cs typeface="Arial"/>
              </a:rPr>
              <a:t>years</a:t>
            </a:r>
            <a:endParaRPr lang="en-US" sz="1600" dirty="0">
              <a:latin typeface="Arial"/>
              <a:cs typeface="Arial"/>
            </a:endParaRPr>
          </a:p>
          <a:p>
            <a:pPr marL="285750" indent="-285750">
              <a:buFont typeface="Arial"/>
              <a:buChar char="•"/>
            </a:pPr>
            <a:r>
              <a:rPr lang="en-US" sz="1600" dirty="0">
                <a:latin typeface="Arial"/>
                <a:cs typeface="Arial"/>
              </a:rPr>
              <a:t>CO</a:t>
            </a:r>
            <a:r>
              <a:rPr lang="en-US" sz="1600" baseline="-25000" dirty="0">
                <a:latin typeface="Arial"/>
                <a:cs typeface="Arial"/>
              </a:rPr>
              <a:t>2</a:t>
            </a:r>
            <a:r>
              <a:rPr lang="en-US" sz="1600" dirty="0">
                <a:latin typeface="Arial"/>
                <a:cs typeface="Arial"/>
              </a:rPr>
              <a:t> and other greenhouse gases are at their highest level in 400,000 years</a:t>
            </a:r>
          </a:p>
        </p:txBody>
      </p:sp>
      <p:grpSp>
        <p:nvGrpSpPr>
          <p:cNvPr id="8" name="Group 7"/>
          <p:cNvGrpSpPr/>
          <p:nvPr/>
        </p:nvGrpSpPr>
        <p:grpSpPr>
          <a:xfrm>
            <a:off x="3903092" y="1796788"/>
            <a:ext cx="1719220" cy="3702004"/>
            <a:chOff x="3903092" y="1796788"/>
            <a:chExt cx="1719220" cy="3702004"/>
          </a:xfrm>
        </p:grpSpPr>
        <p:cxnSp>
          <p:nvCxnSpPr>
            <p:cNvPr id="6" name="Straight Connector 5"/>
            <p:cNvCxnSpPr/>
            <p:nvPr/>
          </p:nvCxnSpPr>
          <p:spPr>
            <a:xfrm flipH="1">
              <a:off x="5606823" y="1796788"/>
              <a:ext cx="15489" cy="3702004"/>
            </a:xfrm>
            <a:prstGeom prst="line">
              <a:avLst/>
            </a:prstGeom>
            <a:ln w="3810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03092" y="2416370"/>
              <a:ext cx="1703731" cy="646331"/>
            </a:xfrm>
            <a:prstGeom prst="rect">
              <a:avLst/>
            </a:prstGeom>
            <a:noFill/>
          </p:spPr>
          <p:txBody>
            <a:bodyPr wrap="square" rtlCol="0">
              <a:spAutoFit/>
            </a:bodyPr>
            <a:lstStyle/>
            <a:p>
              <a:pPr algn="r"/>
              <a:r>
                <a:rPr lang="en-US" dirty="0" smtClean="0"/>
                <a:t>Industrial Revolution</a:t>
              </a:r>
              <a:endParaRPr lang="en-US" dirty="0"/>
            </a:p>
          </p:txBody>
        </p:sp>
      </p:grpSp>
      <p:sp>
        <p:nvSpPr>
          <p:cNvPr id="2" name="Title 1"/>
          <p:cNvSpPr>
            <a:spLocks noGrp="1"/>
          </p:cNvSpPr>
          <p:nvPr>
            <p:ph type="title"/>
          </p:nvPr>
        </p:nvSpPr>
        <p:spPr/>
        <p:txBody>
          <a:bodyPr/>
          <a:lstStyle/>
          <a:p>
            <a:r>
              <a:rPr lang="en-US" dirty="0" smtClean="0">
                <a:latin typeface="Avenir Black"/>
                <a:cs typeface="Avenir Black"/>
              </a:rPr>
              <a:t>Climate Change</a:t>
            </a:r>
            <a:endParaRPr lang="en-US" dirty="0">
              <a:latin typeface="Avenir Black"/>
              <a:cs typeface="Avenir Black"/>
            </a:endParaRPr>
          </a:p>
        </p:txBody>
      </p:sp>
    </p:spTree>
    <p:extLst>
      <p:ext uri="{BB962C8B-B14F-4D97-AF65-F5344CB8AC3E}">
        <p14:creationId xmlns:p14="http://schemas.microsoft.com/office/powerpoint/2010/main" val="3857902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468883"/>
            <a:ext cx="7984011" cy="4800600"/>
          </a:xfrm>
        </p:spPr>
        <p:txBody>
          <a:bodyPr/>
          <a:lstStyle/>
          <a:p>
            <a:r>
              <a:rPr lang="en-US" sz="2400" dirty="0" smtClean="0">
                <a:latin typeface="Arial"/>
                <a:cs typeface="Arial"/>
              </a:rPr>
              <a:t>CO</a:t>
            </a:r>
            <a:r>
              <a:rPr lang="en-US" sz="2400" baseline="-25000" dirty="0" smtClean="0">
                <a:latin typeface="Arial"/>
                <a:cs typeface="Arial"/>
              </a:rPr>
              <a:t>2</a:t>
            </a:r>
            <a:r>
              <a:rPr lang="en-US" sz="2400" dirty="0" smtClean="0">
                <a:latin typeface="Arial"/>
                <a:cs typeface="Arial"/>
              </a:rPr>
              <a:t> in the atmosphere has risen 30% since the Industrial Revolution</a:t>
            </a:r>
          </a:p>
          <a:p>
            <a:r>
              <a:rPr lang="en-US" sz="2400" dirty="0" smtClean="0">
                <a:latin typeface="Arial"/>
                <a:cs typeface="Arial"/>
              </a:rPr>
              <a:t>Climatologists </a:t>
            </a:r>
            <a:r>
              <a:rPr lang="en-US" sz="2400" dirty="0">
                <a:latin typeface="Arial"/>
                <a:cs typeface="Arial"/>
              </a:rPr>
              <a:t>estimate that this change may ultimately result in a 2- to 7-degree F increase in average </a:t>
            </a:r>
            <a:endParaRPr lang="en-US" sz="2400" dirty="0" smtClean="0">
              <a:latin typeface="Arial"/>
              <a:cs typeface="Arial"/>
            </a:endParaRPr>
          </a:p>
          <a:p>
            <a:r>
              <a:rPr lang="en-US" sz="2400" dirty="0" smtClean="0">
                <a:latin typeface="Arial"/>
                <a:cs typeface="Arial"/>
              </a:rPr>
              <a:t>Much faster change in climate than previous times in history</a:t>
            </a:r>
            <a:endParaRPr lang="en-US" sz="2400" dirty="0">
              <a:latin typeface="Arial"/>
              <a:cs typeface="Arial"/>
            </a:endParaRPr>
          </a:p>
          <a:p>
            <a:endParaRPr lang="en-US" sz="800" dirty="0" smtClean="0">
              <a:latin typeface="Arial"/>
              <a:cs typeface="Arial"/>
            </a:endParaRPr>
          </a:p>
          <a:p>
            <a:r>
              <a:rPr lang="en-US" b="1" dirty="0" smtClean="0">
                <a:latin typeface="Arial"/>
                <a:cs typeface="Arial"/>
              </a:rPr>
              <a:t>What effect will this have on our seasons?</a:t>
            </a:r>
          </a:p>
          <a:p>
            <a:r>
              <a:rPr lang="en-US" b="1" dirty="0" smtClean="0">
                <a:latin typeface="Arial"/>
                <a:cs typeface="Arial"/>
              </a:rPr>
              <a:t>What about the life cycles of plants and animals?</a:t>
            </a:r>
            <a:endParaRPr lang="en-US" b="1" dirty="0">
              <a:latin typeface="Arial"/>
              <a:cs typeface="Arial"/>
            </a:endParaRPr>
          </a:p>
        </p:txBody>
      </p:sp>
      <p:sp>
        <p:nvSpPr>
          <p:cNvPr id="4" name="Title 1"/>
          <p:cNvSpPr>
            <a:spLocks noGrp="1"/>
          </p:cNvSpPr>
          <p:nvPr>
            <p:ph type="title"/>
          </p:nvPr>
        </p:nvSpPr>
        <p:spPr>
          <a:xfrm>
            <a:off x="457200" y="274638"/>
            <a:ext cx="7620000" cy="1143000"/>
          </a:xfrm>
        </p:spPr>
        <p:txBody>
          <a:bodyPr/>
          <a:lstStyle/>
          <a:p>
            <a:r>
              <a:rPr lang="en-US" dirty="0" smtClean="0">
                <a:latin typeface="Avenir Black"/>
                <a:cs typeface="Avenir Black"/>
              </a:rPr>
              <a:t>Climate Change</a:t>
            </a:r>
            <a:endParaRPr lang="en-US" dirty="0">
              <a:latin typeface="Avenir Black"/>
              <a:cs typeface="Avenir Black"/>
            </a:endParaRPr>
          </a:p>
        </p:txBody>
      </p:sp>
      <p:pic>
        <p:nvPicPr>
          <p:cNvPr id="5" name="Picture 9" descr="4 seasons UWGB Cofrin Arboret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19059"/>
            <a:ext cx="9181917" cy="15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734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r="6596"/>
          <a:stretch/>
        </p:blipFill>
        <p:spPr>
          <a:xfrm>
            <a:off x="6551619" y="3500052"/>
            <a:ext cx="2592380" cy="3357948"/>
          </a:xfrm>
          <a:prstGeom prst="rect">
            <a:avLst/>
          </a:prstGeom>
        </p:spPr>
      </p:pic>
      <p:sp>
        <p:nvSpPr>
          <p:cNvPr id="2" name="Title 1"/>
          <p:cNvSpPr>
            <a:spLocks noGrp="1"/>
          </p:cNvSpPr>
          <p:nvPr>
            <p:ph type="title"/>
          </p:nvPr>
        </p:nvSpPr>
        <p:spPr/>
        <p:txBody>
          <a:bodyPr/>
          <a:lstStyle/>
          <a:p>
            <a:r>
              <a:rPr lang="en-US" dirty="0" smtClean="0">
                <a:latin typeface="Avenir Black"/>
                <a:cs typeface="Avenir Black"/>
              </a:rPr>
              <a:t>Phenology</a:t>
            </a:r>
            <a:endParaRPr lang="en-US" dirty="0">
              <a:latin typeface="Avenir Black"/>
              <a:cs typeface="Avenir Black"/>
            </a:endParaRPr>
          </a:p>
        </p:txBody>
      </p:sp>
      <p:sp>
        <p:nvSpPr>
          <p:cNvPr id="3" name="Content Placeholder 2"/>
          <p:cNvSpPr>
            <a:spLocks noGrp="1"/>
          </p:cNvSpPr>
          <p:nvPr>
            <p:ph idx="1"/>
          </p:nvPr>
        </p:nvSpPr>
        <p:spPr/>
        <p:txBody>
          <a:bodyPr>
            <a:normAutofit/>
          </a:bodyPr>
          <a:lstStyle/>
          <a:p>
            <a:r>
              <a:rPr lang="en-US" sz="2400" b="1" dirty="0">
                <a:latin typeface="Arial"/>
                <a:cs typeface="Arial"/>
              </a:rPr>
              <a:t>Phenology</a:t>
            </a:r>
            <a:r>
              <a:rPr lang="en-US" sz="2400" dirty="0">
                <a:latin typeface="Arial"/>
                <a:cs typeface="Arial"/>
              </a:rPr>
              <a:t> is the study of periodic plant and animal life cycle events and how these are influenced by seasonal and </a:t>
            </a:r>
            <a:r>
              <a:rPr lang="en-US" sz="2400" dirty="0" smtClean="0">
                <a:latin typeface="Arial"/>
                <a:cs typeface="Arial"/>
              </a:rPr>
              <a:t>variations </a:t>
            </a:r>
            <a:r>
              <a:rPr lang="en-US" sz="2400" dirty="0">
                <a:latin typeface="Arial"/>
                <a:cs typeface="Arial"/>
              </a:rPr>
              <a:t>in climate</a:t>
            </a:r>
            <a:endParaRPr lang="en-US" sz="2400" dirty="0" smtClean="0">
              <a:latin typeface="Arial"/>
              <a:cs typeface="Arial"/>
            </a:endParaRPr>
          </a:p>
          <a:p>
            <a:r>
              <a:rPr lang="en-US" sz="2400" dirty="0" smtClean="0">
                <a:latin typeface="Arial"/>
                <a:cs typeface="Arial"/>
              </a:rPr>
              <a:t>Measure dates </a:t>
            </a:r>
            <a:r>
              <a:rPr lang="en-US" sz="2400" dirty="0">
                <a:latin typeface="Arial"/>
                <a:cs typeface="Arial"/>
              </a:rPr>
              <a:t>of first occurrence of </a:t>
            </a:r>
            <a:r>
              <a:rPr lang="en-US" sz="2400" dirty="0" smtClean="0">
                <a:latin typeface="Arial"/>
                <a:cs typeface="Arial"/>
              </a:rPr>
              <a:t>events </a:t>
            </a:r>
            <a:r>
              <a:rPr lang="en-US" sz="2400" dirty="0">
                <a:latin typeface="Arial"/>
                <a:cs typeface="Arial"/>
              </a:rPr>
              <a:t>in </a:t>
            </a:r>
            <a:r>
              <a:rPr lang="en-US" sz="2400" dirty="0" smtClean="0">
                <a:latin typeface="Arial"/>
                <a:cs typeface="Arial"/>
              </a:rPr>
              <a:t>annual cycle</a:t>
            </a:r>
          </a:p>
          <a:p>
            <a:pPr lvl="2"/>
            <a:r>
              <a:rPr lang="en-US" sz="2400" dirty="0">
                <a:latin typeface="Arial"/>
                <a:cs typeface="Arial"/>
              </a:rPr>
              <a:t>i</a:t>
            </a:r>
            <a:r>
              <a:rPr lang="en-US" sz="2400" dirty="0" smtClean="0">
                <a:latin typeface="Arial"/>
                <a:cs typeface="Arial"/>
              </a:rPr>
              <a:t>ce melt dates for rivers and lakes</a:t>
            </a:r>
          </a:p>
          <a:p>
            <a:pPr lvl="2"/>
            <a:r>
              <a:rPr lang="en-US" sz="2400" dirty="0" smtClean="0">
                <a:latin typeface="Arial"/>
                <a:cs typeface="Arial"/>
              </a:rPr>
              <a:t>date </a:t>
            </a:r>
            <a:r>
              <a:rPr lang="en-US" sz="2400" dirty="0">
                <a:latin typeface="Arial"/>
                <a:cs typeface="Arial"/>
              </a:rPr>
              <a:t>of emergence of leaves and </a:t>
            </a:r>
            <a:r>
              <a:rPr lang="en-US" sz="2400" dirty="0" smtClean="0">
                <a:latin typeface="Arial"/>
                <a:cs typeface="Arial"/>
              </a:rPr>
              <a:t>flowers</a:t>
            </a:r>
            <a:endParaRPr lang="en-US" sz="2400" dirty="0">
              <a:latin typeface="Arial"/>
              <a:cs typeface="Arial"/>
            </a:endParaRPr>
          </a:p>
          <a:p>
            <a:pPr lvl="2"/>
            <a:r>
              <a:rPr lang="en-US" sz="2400" dirty="0" smtClean="0">
                <a:latin typeface="Arial"/>
                <a:cs typeface="Arial"/>
              </a:rPr>
              <a:t>first </a:t>
            </a:r>
            <a:r>
              <a:rPr lang="en-US" sz="2400" dirty="0">
                <a:latin typeface="Arial"/>
                <a:cs typeface="Arial"/>
              </a:rPr>
              <a:t>flight of butterflies</a:t>
            </a:r>
          </a:p>
          <a:p>
            <a:pPr lvl="2"/>
            <a:r>
              <a:rPr lang="en-US" sz="2400" dirty="0">
                <a:latin typeface="Arial"/>
                <a:cs typeface="Arial"/>
              </a:rPr>
              <a:t>first appearance of </a:t>
            </a:r>
            <a:r>
              <a:rPr lang="en-US" sz="2400" dirty="0" smtClean="0">
                <a:latin typeface="Arial"/>
                <a:cs typeface="Arial"/>
              </a:rPr>
              <a:t>migratory birds</a:t>
            </a:r>
          </a:p>
          <a:p>
            <a:pPr lvl="2"/>
            <a:r>
              <a:rPr lang="en-US" sz="2400" dirty="0">
                <a:latin typeface="Arial"/>
                <a:cs typeface="Arial"/>
              </a:rPr>
              <a:t>d</a:t>
            </a:r>
            <a:r>
              <a:rPr lang="en-US" sz="2400" dirty="0" smtClean="0">
                <a:latin typeface="Arial"/>
                <a:cs typeface="Arial"/>
              </a:rPr>
              <a:t>ate of coloring in deciduous trees</a:t>
            </a:r>
          </a:p>
          <a:p>
            <a:pPr lvl="2"/>
            <a:r>
              <a:rPr lang="en-US" sz="2400" dirty="0">
                <a:latin typeface="Arial"/>
                <a:cs typeface="Arial"/>
              </a:rPr>
              <a:t>d</a:t>
            </a:r>
            <a:r>
              <a:rPr lang="en-US" sz="2400" dirty="0" smtClean="0">
                <a:latin typeface="Arial"/>
                <a:cs typeface="Arial"/>
              </a:rPr>
              <a:t>ate of egg laying in birds and amphibians</a:t>
            </a:r>
            <a:endParaRPr lang="en-US" sz="2400" dirty="0">
              <a:latin typeface="Arial"/>
              <a:cs typeface="Arial"/>
            </a:endParaRPr>
          </a:p>
        </p:txBody>
      </p:sp>
    </p:spTree>
    <p:extLst>
      <p:ext uri="{BB962C8B-B14F-4D97-AF65-F5344CB8AC3E}">
        <p14:creationId xmlns:p14="http://schemas.microsoft.com/office/powerpoint/2010/main" val="1088170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5549941"/>
            <a:ext cx="9143999" cy="1308059"/>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endParaRPr lang="en-US" dirty="0">
              <a:latin typeface="Avenir Black"/>
              <a:cs typeface="Avenir Black"/>
            </a:endParaRPr>
          </a:p>
        </p:txBody>
      </p:sp>
      <p:sp>
        <p:nvSpPr>
          <p:cNvPr id="2" name="Title 1"/>
          <p:cNvSpPr>
            <a:spLocks noGrp="1"/>
          </p:cNvSpPr>
          <p:nvPr>
            <p:ph type="title"/>
          </p:nvPr>
        </p:nvSpPr>
        <p:spPr>
          <a:xfrm>
            <a:off x="0" y="0"/>
            <a:ext cx="9143999" cy="1308059"/>
          </a:xfrm>
          <a:solidFill>
            <a:schemeClr val="bg1"/>
          </a:solidFill>
        </p:spPr>
        <p:txBody>
          <a:bodyPr/>
          <a:lstStyle/>
          <a:p>
            <a:pPr algn="ctr"/>
            <a:r>
              <a:rPr lang="en-US" dirty="0" smtClean="0">
                <a:latin typeface="Avenir Black"/>
                <a:cs typeface="Avenir Black"/>
              </a:rPr>
              <a:t>Lowell Cemetery, May 30</a:t>
            </a:r>
            <a:r>
              <a:rPr lang="en-US" baseline="30000" dirty="0" smtClean="0">
                <a:latin typeface="Avenir Black"/>
                <a:cs typeface="Avenir Black"/>
              </a:rPr>
              <a:t>th</a:t>
            </a:r>
            <a:endParaRPr lang="en-US" dirty="0">
              <a:latin typeface="Avenir Black"/>
              <a:cs typeface="Avenir Black"/>
            </a:endParaRPr>
          </a:p>
        </p:txBody>
      </p:sp>
      <p:pic>
        <p:nvPicPr>
          <p:cNvPr id="4" name="Picture 3"/>
          <p:cNvPicPr>
            <a:picLocks noChangeAspect="1"/>
          </p:cNvPicPr>
          <p:nvPr/>
        </p:nvPicPr>
        <p:blipFill>
          <a:blip r:embed="rId3"/>
          <a:stretch>
            <a:fillRect/>
          </a:stretch>
        </p:blipFill>
        <p:spPr>
          <a:xfrm>
            <a:off x="0" y="1328765"/>
            <a:ext cx="9144000" cy="4931596"/>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Lst>
          </a:blip>
          <a:srcRect r="49386"/>
          <a:stretch/>
        </p:blipFill>
        <p:spPr>
          <a:xfrm>
            <a:off x="-1" y="1308060"/>
            <a:ext cx="4751295" cy="4937701"/>
          </a:xfrm>
          <a:prstGeom prst="rect">
            <a:avLst/>
          </a:prstGeom>
        </p:spPr>
      </p:pic>
      <p:sp>
        <p:nvSpPr>
          <p:cNvPr id="7" name="TextBox 6"/>
          <p:cNvSpPr txBox="1"/>
          <p:nvPr/>
        </p:nvSpPr>
        <p:spPr>
          <a:xfrm>
            <a:off x="254001" y="1186533"/>
            <a:ext cx="8467004" cy="1200329"/>
          </a:xfrm>
          <a:prstGeom prst="rect">
            <a:avLst/>
          </a:prstGeom>
          <a:noFill/>
        </p:spPr>
        <p:txBody>
          <a:bodyPr wrap="square" rtlCol="0">
            <a:spAutoFit/>
          </a:bodyPr>
          <a:lstStyle/>
          <a:p>
            <a:r>
              <a:rPr lang="en-US" sz="7200" dirty="0" smtClean="0">
                <a:latin typeface="+mj-lt"/>
              </a:rPr>
              <a:t>    </a:t>
            </a:r>
            <a:r>
              <a:rPr lang="en-US" sz="7200" dirty="0" smtClean="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rPr>
              <a:t>1868         2005</a:t>
            </a:r>
            <a:endParaRPr lang="en-US" sz="7200" dirty="0">
              <a:ln w="18415" cmpd="sng">
                <a:solidFill>
                  <a:schemeClr val="tx1"/>
                </a:solidFill>
                <a:prstDash val="solid"/>
              </a:ln>
              <a:solidFill>
                <a:srgbClr val="E46C0A"/>
              </a:solidFill>
              <a:effectLst>
                <a:outerShdw blurRad="63500" dir="3600000" algn="tl" rotWithShape="0">
                  <a:srgbClr val="000000">
                    <a:alpha val="70000"/>
                  </a:srgbClr>
                </a:outerShdw>
              </a:effectLst>
              <a:latin typeface="Avenir Black"/>
              <a:cs typeface="Avenir Black"/>
            </a:endParaRPr>
          </a:p>
        </p:txBody>
      </p:sp>
      <p:sp>
        <p:nvSpPr>
          <p:cNvPr id="3" name="Rectangle 2"/>
          <p:cNvSpPr/>
          <p:nvPr/>
        </p:nvSpPr>
        <p:spPr>
          <a:xfrm>
            <a:off x="4751295" y="1186533"/>
            <a:ext cx="4392706" cy="52261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73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Ice cover on Lake Mendota</a:t>
            </a:r>
            <a:endParaRPr lang="en-US" dirty="0">
              <a:latin typeface="Avenir Black"/>
              <a:cs typeface="Avenir Black"/>
            </a:endParaRPr>
          </a:p>
        </p:txBody>
      </p:sp>
      <p:pic>
        <p:nvPicPr>
          <p:cNvPr id="4" name="Picture 3" descr="mendota-du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54847"/>
            <a:ext cx="6243412" cy="4984482"/>
          </a:xfrm>
          <a:prstGeom prst="rect">
            <a:avLst/>
          </a:prstGeom>
        </p:spPr>
      </p:pic>
      <p:cxnSp>
        <p:nvCxnSpPr>
          <p:cNvPr id="5" name="Straight Connector 4"/>
          <p:cNvCxnSpPr/>
          <p:nvPr/>
        </p:nvCxnSpPr>
        <p:spPr>
          <a:xfrm>
            <a:off x="1161635" y="3097911"/>
            <a:ext cx="5281565" cy="960352"/>
          </a:xfrm>
          <a:prstGeom prst="line">
            <a:avLst/>
          </a:prstGeom>
          <a:ln w="57150" cmpd="sng">
            <a:solidFill>
              <a:srgbClr val="FF66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608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1734"/>
          <a:stretch/>
        </p:blipFill>
        <p:spPr>
          <a:xfrm>
            <a:off x="-1" y="0"/>
            <a:ext cx="9144001" cy="6858000"/>
          </a:xfrm>
          <a:prstGeom prst="rect">
            <a:avLst/>
          </a:prstGeom>
        </p:spPr>
      </p:pic>
      <p:sp>
        <p:nvSpPr>
          <p:cNvPr id="4" name="Title 1"/>
          <p:cNvSpPr>
            <a:spLocks noGrp="1"/>
          </p:cNvSpPr>
          <p:nvPr>
            <p:ph type="title"/>
          </p:nvPr>
        </p:nvSpPr>
        <p:spPr>
          <a:xfrm>
            <a:off x="240365" y="1680960"/>
            <a:ext cx="3585288" cy="1143000"/>
          </a:xfrm>
        </p:spPr>
        <p:txBody>
          <a:bodyPr/>
          <a:lstStyle/>
          <a:p>
            <a:r>
              <a:rPr lang="en-US" dirty="0" smtClean="0">
                <a:solidFill>
                  <a:schemeClr val="bg1"/>
                </a:solidFill>
                <a:latin typeface="Avenir Black"/>
                <a:cs typeface="Avenir Black"/>
              </a:rPr>
              <a:t>Phenology Mismatch</a:t>
            </a:r>
            <a:endParaRPr lang="en-US" dirty="0">
              <a:solidFill>
                <a:schemeClr val="bg1"/>
              </a:solidFill>
              <a:latin typeface="Avenir Black"/>
              <a:cs typeface="Avenir Black"/>
            </a:endParaRPr>
          </a:p>
        </p:txBody>
      </p:sp>
    </p:spTree>
    <p:extLst>
      <p:ext uri="{BB962C8B-B14F-4D97-AF65-F5344CB8AC3E}">
        <p14:creationId xmlns:p14="http://schemas.microsoft.com/office/powerpoint/2010/main" val="9642186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651</TotalTime>
  <Words>885</Words>
  <Application>Microsoft Macintosh PowerPoint</Application>
  <PresentationFormat>On-screen Show (4:3)</PresentationFormat>
  <Paragraphs>97</Paragraphs>
  <Slides>23</Slides>
  <Notes>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Adjacency</vt:lpstr>
      <vt:lpstr>Why fly south?  How climate change alters the phenology of plants and animals </vt:lpstr>
      <vt:lpstr>Climate</vt:lpstr>
      <vt:lpstr>Climate</vt:lpstr>
      <vt:lpstr>Climate Change</vt:lpstr>
      <vt:lpstr>Climate Change</vt:lpstr>
      <vt:lpstr>Phenology</vt:lpstr>
      <vt:lpstr>Lowell Cemetery, May 30th</vt:lpstr>
      <vt:lpstr>Ice cover on Lake Mendota</vt:lpstr>
      <vt:lpstr>Phenology Mismatch</vt:lpstr>
      <vt:lpstr>Citizen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There’s an app  for that!</vt:lpstr>
      <vt:lpstr>There’s an app  for that!</vt:lpstr>
      <vt:lpstr>PowerPoint Presentation</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fly south?  How climate change alters the phenology of plants and animals </dc:title>
  <dc:creator>Elizabeth Schultheis</dc:creator>
  <cp:lastModifiedBy>Elizabeth Schultheis</cp:lastModifiedBy>
  <cp:revision>45</cp:revision>
  <dcterms:created xsi:type="dcterms:W3CDTF">2012-10-01T20:09:53Z</dcterms:created>
  <dcterms:modified xsi:type="dcterms:W3CDTF">2012-10-11T15:54:27Z</dcterms:modified>
</cp:coreProperties>
</file>