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02" r:id="rId2"/>
    <p:sldId id="303" r:id="rId3"/>
    <p:sldId id="304" r:id="rId4"/>
    <p:sldId id="305" r:id="rId5"/>
    <p:sldId id="306" r:id="rId6"/>
    <p:sldId id="307" r:id="rId7"/>
    <p:sldId id="308" r:id="rId8"/>
    <p:sldId id="309" r:id="rId9"/>
    <p:sldId id="310" r:id="rId10"/>
    <p:sldId id="311" r:id="rId11"/>
    <p:sldId id="312" r:id="rId12"/>
    <p:sldId id="263" r:id="rId13"/>
    <p:sldId id="313" r:id="rId14"/>
    <p:sldId id="314" r:id="rId15"/>
    <p:sldId id="264" r:id="rId16"/>
    <p:sldId id="265" r:id="rId17"/>
    <p:sldId id="266" r:id="rId18"/>
    <p:sldId id="267" r:id="rId19"/>
    <p:sldId id="268" r:id="rId20"/>
    <p:sldId id="269" r:id="rId21"/>
    <p:sldId id="294" r:id="rId22"/>
    <p:sldId id="272" r:id="rId23"/>
    <p:sldId id="273" r:id="rId24"/>
    <p:sldId id="295" r:id="rId25"/>
    <p:sldId id="296" r:id="rId26"/>
    <p:sldId id="297" r:id="rId27"/>
    <p:sldId id="298" r:id="rId28"/>
    <p:sldId id="280" r:id="rId29"/>
    <p:sldId id="290" r:id="rId30"/>
    <p:sldId id="281" r:id="rId31"/>
    <p:sldId id="282" r:id="rId32"/>
    <p:sldId id="283" r:id="rId33"/>
    <p:sldId id="284" r:id="rId34"/>
    <p:sldId id="317" r:id="rId35"/>
    <p:sldId id="285" r:id="rId36"/>
    <p:sldId id="286" r:id="rId37"/>
    <p:sldId id="316" r:id="rId38"/>
    <p:sldId id="315" r:id="rId39"/>
    <p:sldId id="287" r:id="rId40"/>
    <p:sldId id="288" r:id="rId41"/>
    <p:sldId id="320" r:id="rId42"/>
    <p:sldId id="318" r:id="rId43"/>
    <p:sldId id="289" r:id="rId44"/>
    <p:sldId id="30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5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291B8B-C586-8C48-A331-32A197CDB690}" type="datetimeFigureOut">
              <a:rPr lang="en-US" smtClean="0"/>
              <a:pPr/>
              <a:t>3/27/13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FBCC3F-2C3A-4C42-9D70-F2D048C3F5EC}" type="slidenum">
              <a:rPr lang="en-US" smtClean="0"/>
              <a:pPr/>
              <a:t>‹#›</a:t>
            </a:fld>
            <a:endParaRPr lang="en-US"/>
          </a:p>
        </p:txBody>
      </p:sp>
    </p:spTree>
    <p:extLst>
      <p:ext uri="{BB962C8B-B14F-4D97-AF65-F5344CB8AC3E}">
        <p14:creationId xmlns:p14="http://schemas.microsoft.com/office/powerpoint/2010/main" val="35921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1D9859-BDEF-3E4B-9AF7-527948F98627}" type="datetimeFigureOut">
              <a:rPr lang="en-US" smtClean="0"/>
              <a:pPr/>
              <a:t>3/27/13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B8ACB7-50A6-2247-B0A8-45913168EA23}" type="slidenum">
              <a:rPr lang="en-US" smtClean="0"/>
              <a:pPr/>
              <a:t>‹#›</a:t>
            </a:fld>
            <a:endParaRPr lang="en-US"/>
          </a:p>
        </p:txBody>
      </p:sp>
    </p:spTree>
    <p:extLst>
      <p:ext uri="{BB962C8B-B14F-4D97-AF65-F5344CB8AC3E}">
        <p14:creationId xmlns:p14="http://schemas.microsoft.com/office/powerpoint/2010/main" val="8545022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n this session we are going to introduce you to a program, BoxCar2D that incorporates evolutionary and engineering principles to build the cars that are best adapted to their environmental conditions. This program is especially exciting because we think that the link to designing vehicles is a great way to get students to start thinking about adaptation</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2</a:t>
            </a:fld>
            <a:endParaRPr lang="en-US"/>
          </a:p>
        </p:txBody>
      </p:sp>
    </p:spTree>
    <p:extLst>
      <p:ext uri="{BB962C8B-B14F-4D97-AF65-F5344CB8AC3E}">
        <p14:creationId xmlns:p14="http://schemas.microsoft.com/office/powerpoint/2010/main" val="810409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That opens up a window that looks like this, layered directly over the car that was just running.  </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84C851-EF0C-E840-B4F6-9E6F66A3DEC5}"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This is selecting the kind of track on which your car will </a:t>
            </a:r>
            <a:r>
              <a:rPr lang="en-US" dirty="0" smtClean="0">
                <a:latin typeface="Calibri" charset="0"/>
                <a:ea typeface="ＭＳ Ｐゴシック" charset="0"/>
                <a:cs typeface="ＭＳ Ｐゴシック" charset="0"/>
              </a:rPr>
              <a:t>run</a:t>
            </a:r>
            <a:endParaRPr lang="en-US" dirty="0">
              <a:latin typeface="Calibri" charset="0"/>
              <a:ea typeface="ＭＳ Ｐゴシック" charset="0"/>
              <a:cs typeface="ＭＳ Ｐゴシック"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54673A-C7C6-944B-A189-57CD57638416}"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When you click this button, it will start a new random population on the track you selected.</a:t>
            </a:r>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00D05B-999A-3B47-8C0F-331E42677599}"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what you want them to do with the worksheet.</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Let it run </a:t>
            </a:r>
            <a:r>
              <a:rPr lang="en-US" dirty="0" smtClean="0">
                <a:latin typeface="Calibri" charset="0"/>
                <a:ea typeface="ＭＳ Ｐゴシック" charset="0"/>
                <a:cs typeface="ＭＳ Ｐゴシック" charset="0"/>
              </a:rPr>
              <a:t>5-10 </a:t>
            </a:r>
            <a:r>
              <a:rPr lang="en-US" dirty="0">
                <a:latin typeface="Calibri" charset="0"/>
                <a:ea typeface="ＭＳ Ｐゴシック" charset="0"/>
                <a:cs typeface="ＭＳ Ｐゴシック" charset="0"/>
              </a:rPr>
              <a:t>minutes.</a:t>
            </a:r>
            <a:r>
              <a:rPr lang="en-US" dirty="0" smtClean="0">
                <a:latin typeface="Calibri" charset="0"/>
                <a:ea typeface="ＭＳ Ｐゴシック" charset="0"/>
                <a:cs typeface="ＭＳ Ｐゴシック" charset="0"/>
              </a:rPr>
              <a:t>  I encourage you to look at your neighbors- we counted off so that the two tracks will be interspersed,</a:t>
            </a:r>
            <a:r>
              <a:rPr lang="en-US" baseline="0" dirty="0" smtClean="0">
                <a:latin typeface="Calibri" charset="0"/>
                <a:ea typeface="ＭＳ Ｐゴシック" charset="0"/>
                <a:cs typeface="ＭＳ Ｐゴシック" charset="0"/>
              </a:rPr>
              <a:t> giving you the opportunity to get to know the two environments exerting selection on our cars.  </a:t>
            </a:r>
            <a:r>
              <a:rPr lang="en-US" dirty="0" smtClean="0">
                <a:latin typeface="Calibri" charset="0"/>
                <a:ea typeface="ＭＳ Ｐゴシック" charset="0"/>
                <a:cs typeface="ＭＳ Ｐゴシック" charset="0"/>
              </a:rPr>
              <a:t>EMPHASIZE </a:t>
            </a:r>
            <a:r>
              <a:rPr lang="en-US" dirty="0">
                <a:latin typeface="Calibri" charset="0"/>
                <a:ea typeface="ＭＳ Ｐゴシック" charset="0"/>
                <a:cs typeface="ＭＳ Ｐゴシック" charset="0"/>
              </a:rPr>
              <a:t>THAT THEY SHOULD WATCH THEIR POPULATIONS EVOLVE!  Next up: details of how evolution works in BoxCar2D</a:t>
            </a:r>
          </a:p>
          <a:p>
            <a:endParaRPr lang="en-US" dirty="0">
              <a:latin typeface="Calibri" charset="0"/>
              <a:ea typeface="ＭＳ Ｐゴシック" charset="0"/>
              <a:cs typeface="ＭＳ Ｐゴシック"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9787D1-7378-0444-A660-B824A5976DBD}"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I’m</a:t>
            </a:r>
            <a:r>
              <a:rPr lang="en-US" baseline="0" dirty="0" smtClean="0">
                <a:latin typeface="Calibri" charset="0"/>
                <a:ea typeface="ＭＳ Ｐゴシック" charset="0"/>
                <a:cs typeface="ＭＳ Ｐゴシック" charset="0"/>
              </a:rPr>
              <a:t> going to talk in some detail about how the program uses the principles of biological evolution to evolve vehicles.  In the classroom, you could present a subset of this depending on what your students are ready for; they can learn a lot intuitively by letting the program run without understanding the bones underneath.  But the details are cool, so we’re definitely getting into it here!</a:t>
            </a:r>
            <a:endParaRPr lang="en-US" dirty="0">
              <a:latin typeface="Calibri" charset="0"/>
              <a:ea typeface="ＭＳ Ｐゴシック" charset="0"/>
              <a:cs typeface="ＭＳ Ｐゴシック"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70495F-DA26-D34A-8405-B17745B394F9}"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understand how variation is produced,</a:t>
            </a:r>
            <a:r>
              <a:rPr lang="en-US" baseline="0" dirty="0" smtClean="0"/>
              <a:t> first we need to understand how the cars are coded.  (slide)  One gene -&gt; one trait.</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first, you have what evolutionary</a:t>
            </a:r>
            <a:r>
              <a:rPr lang="en-US" baseline="0" dirty="0" smtClean="0"/>
              <a:t> biologist call “standing genetic variation.”  But in addition, just like in biological populations, we get new variation each generation from mutation.</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Unless you set population size to a different number – this</a:t>
            </a:r>
            <a:r>
              <a:rPr lang="en-US" baseline="0" dirty="0" smtClean="0">
                <a:latin typeface="Calibri" charset="0"/>
                <a:ea typeface="ＭＳ Ｐゴシック" charset="0"/>
                <a:cs typeface="ＭＳ Ｐゴシック" charset="0"/>
              </a:rPr>
              <a:t> is the default.  This is how variation visibly translates into performance – FITNESS.  Which brings us to selection.</a:t>
            </a:r>
            <a:endParaRPr lang="en-US" dirty="0">
              <a:latin typeface="Calibri" charset="0"/>
              <a:ea typeface="ＭＳ Ｐゴシック" charset="0"/>
              <a:cs typeface="ＭＳ Ｐゴシック"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6FBED7-ABDF-634E-A56B-C971120B24AB}"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even subtle</a:t>
            </a:r>
            <a:r>
              <a:rPr lang="en-US" baseline="0" dirty="0" smtClean="0"/>
              <a:t> differences like those in these two cars can result in differences in performance, with the faster car mating more than the slower one</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3</a:t>
            </a:fld>
            <a:endParaRPr lang="en-US"/>
          </a:p>
        </p:txBody>
      </p:sp>
    </p:spTree>
    <p:extLst>
      <p:ext uri="{BB962C8B-B14F-4D97-AF65-F5344CB8AC3E}">
        <p14:creationId xmlns:p14="http://schemas.microsoft.com/office/powerpoint/2010/main" val="1658003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Here we see a picture of what this looks like: </a:t>
            </a:r>
          </a:p>
          <a:p>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25</a:t>
            </a:fld>
            <a:endParaRPr lang="en-US"/>
          </a:p>
        </p:txBody>
      </p:sp>
    </p:spTree>
    <p:extLst>
      <p:ext uri="{BB962C8B-B14F-4D97-AF65-F5344CB8AC3E}">
        <p14:creationId xmlns:p14="http://schemas.microsoft.com/office/powerpoint/2010/main" val="120642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People</a:t>
            </a:r>
            <a:r>
              <a:rPr lang="en-US" baseline="0" dirty="0" smtClean="0">
                <a:latin typeface="Calibri" charset="0"/>
                <a:ea typeface="ＭＳ Ｐゴシック" charset="0"/>
                <a:cs typeface="ＭＳ Ｐゴシック" charset="0"/>
              </a:rPr>
              <a:t> who use this program competitively may leave a population running for days.</a:t>
            </a:r>
            <a:endParaRPr lang="en-US" dirty="0">
              <a:latin typeface="Calibri" charset="0"/>
              <a:ea typeface="ＭＳ Ｐゴシック" charset="0"/>
              <a:cs typeface="ＭＳ Ｐゴシック"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961F54-E49A-AF43-B6B1-2BB65E508B7A}"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Now we’re going to introduce the aspect of this program that is distinct</a:t>
            </a:r>
            <a:r>
              <a:rPr lang="en-US" baseline="0" dirty="0" smtClean="0">
                <a:latin typeface="Calibri" charset="0"/>
                <a:ea typeface="ＭＳ Ｐゴシック" charset="0"/>
                <a:cs typeface="ＭＳ Ｐゴシック" charset="0"/>
              </a:rPr>
              <a:t> from evolution by natural selection.  </a:t>
            </a:r>
            <a:endParaRPr lang="en-US" dirty="0">
              <a:latin typeface="Calibri" charset="0"/>
              <a:ea typeface="ＭＳ Ｐゴシック" charset="0"/>
              <a:cs typeface="ＭＳ Ｐゴシック"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C57BB6-3F97-6E4C-8837-A0E9D1CDE0E0}"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Design</a:t>
            </a:r>
            <a:r>
              <a:rPr lang="en-US" baseline="0" dirty="0" smtClean="0"/>
              <a:t> is cool, it gets students really excited, but as biology teachers it’s something we need to think carefully about. </a:t>
            </a:r>
          </a:p>
          <a:p>
            <a:r>
              <a:rPr lang="en-US" baseline="0" dirty="0" smtClean="0"/>
              <a:t>DISCUSS</a:t>
            </a:r>
          </a:p>
          <a:p>
            <a:r>
              <a:rPr lang="en-US" baseline="0" dirty="0" smtClean="0"/>
              <a:t> Leaving it out of a lesson is always an option, but it’s cool, so we want to run through it with you.  </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You</a:t>
            </a:r>
            <a:r>
              <a:rPr lang="en-US" baseline="0" dirty="0" smtClean="0">
                <a:latin typeface="Calibri" charset="0"/>
                <a:ea typeface="ＭＳ Ｐゴシック" charset="0"/>
                <a:cs typeface="ＭＳ Ｐゴシック" charset="0"/>
              </a:rPr>
              <a:t> can design from scratch, using a random car, or you can take an evolved one and tweak it.  We’re going to show you how to do that.  </a:t>
            </a:r>
            <a:endParaRPr lang="en-US" dirty="0">
              <a:latin typeface="Calibri" charset="0"/>
              <a:ea typeface="ＭＳ Ｐゴシック" charset="0"/>
              <a:cs typeface="ＭＳ Ｐゴシック"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091E38-419E-D94D-AA15-B8D98AE56678}"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Show them the actual webpage at this point – manipulate things to show what happens. Increase max wheels to 8 – show that -1 means no wheel. Wheels can also be on top of each other.  BE SURE TO MANIPULATE PRESENCE/ABSENCE OF WHEELS    </a:t>
            </a:r>
            <a:r>
              <a:rPr lang="en-US" b="1" dirty="0" smtClean="0">
                <a:latin typeface="Calibri" charset="0"/>
                <a:ea typeface="ＭＳ Ｐゴシック" charset="0"/>
                <a:cs typeface="ＭＳ Ｐゴシック" charset="0"/>
              </a:rPr>
              <a:t> Remind them that color changes</a:t>
            </a:r>
            <a:r>
              <a:rPr lang="en-US" b="1" baseline="0" dirty="0" smtClean="0">
                <a:latin typeface="Calibri" charset="0"/>
                <a:ea typeface="ＭＳ Ｐゴシック" charset="0"/>
                <a:cs typeface="ＭＳ Ｐゴシック" charset="0"/>
              </a:rPr>
              <a:t> indicate mutation – having a solid-colored car can help you track changes from crossover and mutation.  </a:t>
            </a:r>
            <a:r>
              <a:rPr lang="en-US" altLang="ja-JP" dirty="0" smtClean="0">
                <a:latin typeface="Calibri" charset="0"/>
                <a:ea typeface="ＭＳ Ｐゴシック" charset="0"/>
                <a:cs typeface="ＭＳ Ｐゴシック" charset="0"/>
              </a:rPr>
              <a:t>I</a:t>
            </a:r>
            <a:r>
              <a:rPr lang="ja-JP" altLang="en-US" dirty="0" smtClean="0">
                <a:latin typeface="Calibri" charset="0"/>
                <a:ea typeface="ＭＳ Ｐゴシック" charset="0"/>
                <a:cs typeface="ＭＳ Ｐゴシック" charset="0"/>
              </a:rPr>
              <a:t>’</a:t>
            </a:r>
            <a:r>
              <a:rPr lang="en-US" altLang="ja-JP" dirty="0" err="1" smtClean="0">
                <a:latin typeface="Calibri" charset="0"/>
                <a:ea typeface="ＭＳ Ｐゴシック" charset="0"/>
                <a:cs typeface="ＭＳ Ｐゴシック" charset="0"/>
              </a:rPr>
              <a:t>m</a:t>
            </a:r>
            <a:r>
              <a:rPr lang="en-US" altLang="ja-JP" dirty="0" smtClean="0">
                <a:latin typeface="Calibri" charset="0"/>
                <a:ea typeface="ＭＳ Ｐゴシック" charset="0"/>
                <a:cs typeface="ＭＳ Ｐゴシック" charset="0"/>
              </a:rPr>
              <a:t> </a:t>
            </a:r>
            <a:r>
              <a:rPr lang="en-US" altLang="ja-JP" dirty="0">
                <a:latin typeface="Calibri" charset="0"/>
                <a:ea typeface="ＭＳ Ｐゴシック" charset="0"/>
                <a:cs typeface="ＭＳ Ｐゴシック" charset="0"/>
              </a:rPr>
              <a:t>going to show you how to import the car. </a:t>
            </a:r>
            <a:endParaRPr lang="en-US" dirty="0">
              <a:latin typeface="Calibri" charset="0"/>
              <a:ea typeface="ＭＳ Ｐゴシック" charset="0"/>
              <a:cs typeface="ＭＳ Ｐゴシック" charset="0"/>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D0B68F-E149-B245-BBAD-4ECBC33A59F3}" type="slidenum">
              <a:rPr lang="en-US" sz="1200">
                <a:latin typeface="Calibri" charset="0"/>
              </a:rPr>
              <a:pPr eaLnBrk="1" hangingPunct="1"/>
              <a:t>31</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I’m going to give you some time </a:t>
            </a:r>
            <a:r>
              <a:rPr lang="en-US" baseline="0" dirty="0" smtClean="0">
                <a:latin typeface="Calibri" charset="0"/>
                <a:ea typeface="ＭＳ Ｐゴシック" charset="0"/>
                <a:cs typeface="ＭＳ Ｐゴシック" charset="0"/>
              </a:rPr>
              <a:t>to play with this; you can design cars, let them evolve, pull them and and redesign, whatever you like.  Students can easily do this for 15 minutes – lets them get to know the program and also give their random populations time to evolve.  We’ll see how long ya’ll want to do it.</a:t>
            </a:r>
          </a:p>
          <a:p>
            <a:r>
              <a:rPr lang="en-US" baseline="0" dirty="0" smtClean="0">
                <a:latin typeface="Calibri" charset="0"/>
                <a:ea typeface="ＭＳ Ｐゴシック" charset="0"/>
                <a:cs typeface="ＭＳ Ｐゴシック" charset="0"/>
              </a:rPr>
              <a:t>PULL OUT THE WORKSHEET – second-to-last page.  I’m going to give you all some time for this </a:t>
            </a:r>
            <a:endParaRPr lang="en-US" dirty="0">
              <a:latin typeface="Calibri" charset="0"/>
              <a:ea typeface="ＭＳ Ｐゴシック" charset="0"/>
              <a:cs typeface="ＭＳ Ｐゴシック" charset="0"/>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C88107-0327-C049-83CB-A9156FE602CA}" type="slidenum">
              <a:rPr lang="en-US" sz="1200">
                <a:latin typeface="Calibri" charset="0"/>
              </a:rPr>
              <a:pPr eaLnBrk="1" hangingPunct="1"/>
              <a:t>32</a:t>
            </a:fld>
            <a:endParaRPr lang="en-US"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 hand-designed car into population to evolve – remember, NEW WINDOW,</a:t>
            </a:r>
            <a:r>
              <a:rPr lang="en-US" baseline="0" dirty="0" smtClean="0"/>
              <a:t> not tab! </a:t>
            </a:r>
          </a:p>
          <a:p>
            <a:r>
              <a:rPr lang="en-US" baseline="0" dirty="0" smtClean="0"/>
              <a:t>When they’ve had enough; “now let’s go back to our evolving populations from the beginning of class.”  Leave the hand-designed cars evolving  </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Discussion of how their first populations are doing.  Split blackboard into two and have them draw their current best-performing car (make spaces for them ahead of time).  Hit the questions in your outline.  Then talk about convergence</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247BD5-F1D0-844A-A5CD-47C83CA69DB7}" type="slidenum">
              <a:rPr lang="en-US" sz="1200">
                <a:latin typeface="Calibri" charset="0"/>
              </a:rPr>
              <a:pPr eaLnBrk="1" hangingPunct="1"/>
              <a:t>35</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I</a:t>
            </a:r>
            <a:r>
              <a:rPr lang="ja-JP" altLang="en-US" dirty="0" smtClean="0">
                <a:latin typeface="Calibri" charset="0"/>
                <a:ea typeface="ＭＳ Ｐゴシック" charset="0"/>
                <a:cs typeface="ＭＳ Ｐゴシック" charset="0"/>
              </a:rPr>
              <a:t>’</a:t>
            </a:r>
            <a:r>
              <a:rPr lang="en-US" altLang="ja-JP" dirty="0" err="1" smtClean="0">
                <a:latin typeface="Calibri" charset="0"/>
                <a:ea typeface="ＭＳ Ｐゴシック" charset="0"/>
                <a:cs typeface="ＭＳ Ｐゴシック" charset="0"/>
              </a:rPr>
              <a:t>m</a:t>
            </a:r>
            <a:r>
              <a:rPr lang="en-US" altLang="ja-JP" dirty="0" smtClean="0">
                <a:latin typeface="Calibri" charset="0"/>
                <a:ea typeface="ＭＳ Ｐゴシック" charset="0"/>
                <a:cs typeface="ＭＳ Ｐゴシック" charset="0"/>
              </a:rPr>
              <a:t> </a:t>
            </a:r>
            <a:r>
              <a:rPr lang="en-US" altLang="ja-JP" dirty="0">
                <a:latin typeface="Calibri" charset="0"/>
                <a:ea typeface="ＭＳ Ｐゴシック" charset="0"/>
                <a:cs typeface="ＭＳ Ｐゴシック" charset="0"/>
              </a:rPr>
              <a:t>a biologist, so I</a:t>
            </a:r>
            <a:r>
              <a:rPr lang="ja-JP" altLang="en-US" dirty="0">
                <a:latin typeface="Calibri" charset="0"/>
                <a:ea typeface="ＭＳ Ｐゴシック" charset="0"/>
                <a:cs typeface="ＭＳ Ｐゴシック" charset="0"/>
              </a:rPr>
              <a:t>’</a:t>
            </a:r>
            <a:r>
              <a:rPr lang="en-US" altLang="ja-JP" dirty="0" err="1">
                <a:latin typeface="Calibri" charset="0"/>
                <a:ea typeface="ＭＳ Ｐゴシック" charset="0"/>
                <a:cs typeface="ＭＳ Ｐゴシック" charset="0"/>
              </a:rPr>
              <a:t>m</a:t>
            </a:r>
            <a:r>
              <a:rPr lang="en-US" altLang="ja-JP" dirty="0">
                <a:latin typeface="Calibri" charset="0"/>
                <a:ea typeface="ＭＳ Ｐゴシック" charset="0"/>
                <a:cs typeface="ＭＳ Ｐゴシック" charset="0"/>
              </a:rPr>
              <a:t> going to show you my favorite biological examples.</a:t>
            </a:r>
            <a:endParaRPr lang="en-US" dirty="0">
              <a:latin typeface="Calibri" charset="0"/>
              <a:ea typeface="ＭＳ Ｐゴシック" charset="0"/>
              <a:cs typeface="ＭＳ Ｐゴシック"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9C1F86-62F0-0C4A-A56C-5020D5825907}" type="slidenum">
              <a:rPr lang="en-US" sz="1200">
                <a:latin typeface="Calibri" charset="0"/>
              </a:rPr>
              <a:pPr eaLnBrk="1" hangingPunct="1"/>
              <a:t>36</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like to start our lesson using </a:t>
            </a:r>
            <a:r>
              <a:rPr lang="en-US" baseline="0" dirty="0" err="1" smtClean="0"/>
              <a:t>lego</a:t>
            </a:r>
            <a:r>
              <a:rPr lang="en-US" baseline="0" dirty="0" smtClean="0"/>
              <a:t> cars to engage students, and we then move onto online program where we can extend to more complex evolutionary issues, such as……</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4</a:t>
            </a:fld>
            <a:endParaRPr lang="en-US"/>
          </a:p>
        </p:txBody>
      </p:sp>
    </p:spTree>
    <p:extLst>
      <p:ext uri="{BB962C8B-B14F-4D97-AF65-F5344CB8AC3E}">
        <p14:creationId xmlns:p14="http://schemas.microsoft.com/office/powerpoint/2010/main" val="810409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see the same designs originating in our simulations,</a:t>
            </a:r>
            <a:r>
              <a:rPr lang="en-US" baseline="0" dirty="0" smtClean="0"/>
              <a:t> we can use them for bio-inspiration when designing vehicles</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37</a:t>
            </a:fld>
            <a:endParaRPr lang="en-US"/>
          </a:p>
        </p:txBody>
      </p:sp>
    </p:spTree>
    <p:extLst>
      <p:ext uri="{BB962C8B-B14F-4D97-AF65-F5344CB8AC3E}">
        <p14:creationId xmlns:p14="http://schemas.microsoft.com/office/powerpoint/2010/main" val="423252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55F76B-F884-0344-AA93-A268C71D116B}" type="slidenum">
              <a:rPr lang="en-US" sz="1200">
                <a:latin typeface="Calibri" charset="0"/>
              </a:rPr>
              <a:pPr eaLnBrk="1" hangingPunct="1"/>
              <a:t>38</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55F76B-F884-0344-AA93-A268C71D116B}"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time?</a:t>
            </a:r>
            <a:r>
              <a:rPr lang="en-US" baseline="0" dirty="0" smtClean="0"/>
              <a:t>  Show the “best cars” link – have </a:t>
            </a:r>
            <a:r>
              <a:rPr lang="en-US" baseline="0" dirty="0" err="1" smtClean="0"/>
              <a:t>BoxCar</a:t>
            </a:r>
            <a:r>
              <a:rPr lang="en-US" baseline="0" dirty="0" smtClean="0"/>
              <a:t> on in the background</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NSF</a:t>
            </a:r>
            <a:r>
              <a:rPr lang="en-US" baseline="0" dirty="0" smtClean="0"/>
              <a:t> funds BEACON and GK-12, both of which support Liz and me in our education work and are hosted by MSU.</a:t>
            </a:r>
          </a:p>
          <a:p>
            <a:r>
              <a:rPr lang="en-US" baseline="0" dirty="0" smtClean="0"/>
              <a:t>Ryan Weber- did an amazing job designing the program, and has been cooperative as we have worked on developing lessons around it; some of the instructions were excerpted from the “about” section of the site.</a:t>
            </a:r>
          </a:p>
          <a:p>
            <a:r>
              <a:rPr lang="en-US" baseline="0" smtClean="0"/>
              <a:t>HAND OUT EVALS!</a:t>
            </a:r>
            <a:endParaRPr lang="en-US" dirty="0"/>
          </a:p>
        </p:txBody>
      </p:sp>
      <p:sp>
        <p:nvSpPr>
          <p:cNvPr id="4" name="Slide Number Placeholder 3"/>
          <p:cNvSpPr>
            <a:spLocks noGrp="1"/>
          </p:cNvSpPr>
          <p:nvPr>
            <p:ph type="sldNum" sz="quarter" idx="10"/>
          </p:nvPr>
        </p:nvSpPr>
        <p:spPr/>
        <p:txBody>
          <a:bodyPr/>
          <a:lstStyle/>
          <a:p>
            <a:fld id="{EAB8ACB7-50A6-2247-B0A8-45913168EA23}"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Start by setting up a track that Lego cars can run on (BEACON has a ramp, and we laid a measuring tape next to it across the floor).  Challenge the students to build a car that can run the farthest.  Give them 30 minutes to build, trial, and rebuild.  Be sure each student gets to run their car at least twice (including one rebuild).  Then ask them to share what features they included/changed and why - what their process was. </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153995-F810-0048-ADE3-B27F04980F7B}"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Humans have been looking to the natural world for problem-solving inspiration for a long time; here</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a drawing from the 15</a:t>
            </a:r>
            <a:r>
              <a:rPr lang="en-US" altLang="ja-JP" baseline="30000">
                <a:latin typeface="Calibri" charset="0"/>
                <a:ea typeface="ＭＳ Ｐゴシック" charset="0"/>
                <a:cs typeface="ＭＳ Ｐゴシック" charset="0"/>
              </a:rPr>
              <a:t>th</a:t>
            </a:r>
            <a:r>
              <a:rPr lang="en-US" altLang="ja-JP">
                <a:latin typeface="Calibri" charset="0"/>
                <a:ea typeface="ＭＳ Ｐゴシック" charset="0"/>
                <a:cs typeface="ＭＳ Ｐゴシック" charset="0"/>
              </a:rPr>
              <a:t> century by Leonardo da Vinci: one of his ideas for a flying machine based on the flight of birds</a:t>
            </a:r>
          </a:p>
          <a:p>
            <a:r>
              <a:rPr lang="en-US">
                <a:latin typeface="Calibri" charset="0"/>
                <a:ea typeface="ＭＳ Ｐゴシック" charset="0"/>
                <a:cs typeface="ＭＳ Ｐゴシック" charset="0"/>
              </a:rPr>
              <a:t>By uniting these ideas that have been floating in the minds of biologists, artists, and engineers for a long time with the advances in computer science and evolutionary biology, we</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re able to do this much more effectively than Da Vinci did.</a:t>
            </a:r>
          </a:p>
          <a:p>
            <a:endParaRPr lang="en-US">
              <a:latin typeface="Calibri" charset="0"/>
              <a:ea typeface="ＭＳ Ｐゴシック" charset="0"/>
              <a:cs typeface="ＭＳ Ｐゴシック"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BC92E1-AAB9-AE42-B308-FC4F6C1A1E2B}"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Let</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do this one step at a time.  First thing we need:  variation.  How do we get variation?  Mutation – let</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turn the cars we made into offspring.  Swap out one of your pieces with the one in front of you.  In sexually reproducing species, there is also another way to get variation in the short term  Pull of a chunk of your car and trade it with the person next to you.  (people can do this twice)  Do you think your car will run better now?  (let them test it later, during a prolonged run)  Now run through the other things you need.</a:t>
            </a:r>
            <a:endParaRPr lang="en-US">
              <a:latin typeface="Calibri" charset="0"/>
              <a:ea typeface="ＭＳ Ｐゴシック" charset="0"/>
              <a:cs typeface="ＭＳ Ｐゴシック"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379A9E-EC77-DF49-9DB9-3450337FFF07}"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Okay, when</a:t>
            </a:r>
            <a:r>
              <a:rPr lang="en-US" baseline="0" dirty="0" smtClean="0">
                <a:latin typeface="Calibri" charset="0"/>
                <a:ea typeface="ＭＳ Ｐゴシック" charset="0"/>
                <a:cs typeface="ＭＳ Ｐゴシック" charset="0"/>
              </a:rPr>
              <a:t> you get to the website you’ll see a randomly-generated population of cars running on the default track.  There are 10 different tracks available, though, and we want you to use two specific, distinct tracks.</a:t>
            </a:r>
            <a:endParaRPr lang="en-US" dirty="0" smtClean="0">
              <a:latin typeface="Calibri" charset="0"/>
              <a:ea typeface="ＭＳ Ｐゴシック" charset="0"/>
              <a:cs typeface="ＭＳ Ｐゴシック"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AD8651-261A-8545-94BC-AD1AC5AF4912}"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Of course, if we tried to simulate evolution like this using</a:t>
            </a:r>
            <a:r>
              <a:rPr lang="en-US" baseline="0" dirty="0" smtClean="0">
                <a:latin typeface="Calibri" charset="0"/>
                <a:ea typeface="ＭＳ Ｐゴシック" charset="0"/>
                <a:cs typeface="ＭＳ Ｐゴシック" charset="0"/>
              </a:rPr>
              <a:t> Lego cars, it would take FOREVER.  Luckily, we have this great free program online that does it for us.  Ryan Weber- </a:t>
            </a:r>
            <a:r>
              <a:rPr lang="en-US" baseline="0" dirty="0" err="1" smtClean="0">
                <a:latin typeface="Calibri" charset="0"/>
                <a:ea typeface="ＭＳ Ｐゴシック" charset="0"/>
                <a:cs typeface="ＭＳ Ｐゴシック" charset="0"/>
              </a:rPr>
              <a:t>bioinformaticist</a:t>
            </a:r>
            <a:r>
              <a:rPr lang="en-US" baseline="0" dirty="0" smtClean="0">
                <a:latin typeface="Calibri" charset="0"/>
                <a:ea typeface="ＭＳ Ｐゴシック" charset="0"/>
                <a:cs typeface="ＭＳ Ｐゴシック" charset="0"/>
              </a:rPr>
              <a:t>.  Virtual environment uses a physics package to realistically simulate how the cars should run.</a:t>
            </a:r>
            <a:endParaRPr lang="en-US" dirty="0">
              <a:latin typeface="Calibri" charset="0"/>
              <a:ea typeface="ＭＳ Ｐゴシック" charset="0"/>
              <a:cs typeface="ＭＳ Ｐゴシック"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7C6361-D4A2-564C-903C-D745F574D578}"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Anne takes over: move to the NS</a:t>
            </a:r>
            <a:r>
              <a:rPr lang="en-US" baseline="0" dirty="0" smtClean="0">
                <a:latin typeface="Calibri" charset="0"/>
                <a:ea typeface="ＭＳ Ｐゴシック" charset="0"/>
                <a:cs typeface="ＭＳ Ｐゴシック" charset="0"/>
              </a:rPr>
              <a:t> worksheet in your packet – third page from the back.  If you don’t have a computer, find someone you can share with, and we’ll count off by two’s in computer groups.</a:t>
            </a:r>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E07322-F5C6-7F47-9E87-AF09FD09D5F4}" type="slidenum">
              <a:rPr lang="en-US" sz="1200">
                <a:latin typeface="Calibri" charset="0"/>
              </a:rPr>
              <a:pPr eaLnBrk="1" hangingPunct="1"/>
              <a:t>14</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31CA53-81EC-7241-9BDD-537B30234B0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214108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31CA53-81EC-7241-9BDD-537B30234B0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214649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31CA53-81EC-7241-9BDD-537B30234B0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208478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31CA53-81EC-7241-9BDD-537B30234B0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817011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31CA53-81EC-7241-9BDD-537B30234B05}" type="datetimeFigureOut">
              <a:rPr lang="en-US" smtClean="0"/>
              <a:pPr/>
              <a:t>3/27/13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50754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31CA53-81EC-7241-9BDD-537B30234B05}"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255824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31CA53-81EC-7241-9BDD-537B30234B05}" type="datetimeFigureOut">
              <a:rPr lang="en-US" smtClean="0"/>
              <a:pPr/>
              <a:t>3/27/13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36635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31CA53-81EC-7241-9BDD-537B30234B05}" type="datetimeFigureOut">
              <a:rPr lang="en-US" smtClean="0"/>
              <a:pPr/>
              <a:t>3/27/13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114138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1CA53-81EC-7241-9BDD-537B30234B05}" type="datetimeFigureOut">
              <a:rPr lang="en-US" smtClean="0"/>
              <a:pPr/>
              <a:t>3/27/13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123839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31CA53-81EC-7241-9BDD-537B30234B05}"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316086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31CA53-81EC-7241-9BDD-537B30234B05}" type="datetimeFigureOut">
              <a:rPr lang="en-US" smtClean="0"/>
              <a:pPr/>
              <a:t>3/27/13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DA6D5D-0308-5943-B67F-81F1489930BF}" type="slidenum">
              <a:rPr lang="en-US" smtClean="0"/>
              <a:pPr/>
              <a:t>‹#›</a:t>
            </a:fld>
            <a:endParaRPr lang="en-US"/>
          </a:p>
        </p:txBody>
      </p:sp>
    </p:spTree>
    <p:extLst>
      <p:ext uri="{BB962C8B-B14F-4D97-AF65-F5344CB8AC3E}">
        <p14:creationId xmlns:p14="http://schemas.microsoft.com/office/powerpoint/2010/main" val="11198946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CA53-81EC-7241-9BDD-537B30234B05}" type="datetimeFigureOut">
              <a:rPr lang="en-US" smtClean="0"/>
              <a:pPr/>
              <a:t>3/27/13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A6D5D-0308-5943-B67F-81F1489930BF}" type="slidenum">
              <a:rPr lang="en-US" smtClean="0"/>
              <a:pPr/>
              <a:t>‹#›</a:t>
            </a:fld>
            <a:endParaRPr lang="en-US"/>
          </a:p>
        </p:txBody>
      </p:sp>
    </p:spTree>
    <p:extLst>
      <p:ext uri="{BB962C8B-B14F-4D97-AF65-F5344CB8AC3E}">
        <p14:creationId xmlns:p14="http://schemas.microsoft.com/office/powerpoint/2010/main" val="257766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7.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4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tif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4" descr="Screen shot 2011-06-18 at 2.39.09 PM.png"/>
          <p:cNvPicPr>
            <a:picLocks noChangeAspect="1"/>
          </p:cNvPicPr>
          <p:nvPr/>
        </p:nvPicPr>
        <p:blipFill>
          <a:blip r:embed="rId2" cstate="print">
            <a:extLst>
              <a:ext uri="{28A0092B-C50C-407E-A947-70E740481C1C}">
                <a14:useLocalDpi xmlns:a14="http://schemas.microsoft.com/office/drawing/2010/main"/>
              </a:ext>
            </a:extLst>
          </a:blip>
          <a:srcRect b="-281"/>
          <a:stretch>
            <a:fillRect/>
          </a:stretch>
        </p:blipFill>
        <p:spPr bwMode="auto">
          <a:xfrm>
            <a:off x="17463" y="4859338"/>
            <a:ext cx="910431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p:cNvSpPr txBox="1">
            <a:spLocks noChangeArrowheads="1"/>
          </p:cNvSpPr>
          <p:nvPr/>
        </p:nvSpPr>
        <p:spPr bwMode="auto">
          <a:xfrm>
            <a:off x="0" y="830263"/>
            <a:ext cx="9121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solidFill>
                  <a:srgbClr val="4A452A"/>
                </a:solidFill>
                <a:latin typeface="Impact" charset="0"/>
                <a:cs typeface="Impact" charset="0"/>
              </a:rPr>
              <a:t>Darwin builds better cars</a:t>
            </a:r>
          </a:p>
        </p:txBody>
      </p:sp>
      <p:sp>
        <p:nvSpPr>
          <p:cNvPr id="2" name="TextBox 5"/>
          <p:cNvSpPr txBox="1">
            <a:spLocks noChangeArrowheads="1"/>
          </p:cNvSpPr>
          <p:nvPr/>
        </p:nvSpPr>
        <p:spPr bwMode="auto">
          <a:xfrm>
            <a:off x="744538" y="1660383"/>
            <a:ext cx="7688262" cy="1846659"/>
          </a:xfrm>
          <a:prstGeom prst="rect">
            <a:avLst/>
          </a:prstGeom>
          <a:noFill/>
          <a:ln w="9525">
            <a:noFill/>
            <a:miter lim="800000"/>
            <a:headEnd/>
            <a:tailEnd/>
          </a:ln>
        </p:spPr>
        <p:txBody>
          <a:bodyPr>
            <a:spAutoFit/>
          </a:bodyPr>
          <a:lstStyle/>
          <a:p>
            <a:pPr algn="ctr">
              <a:defRPr/>
            </a:pPr>
            <a:r>
              <a:rPr lang="en-US" sz="3200" dirty="0">
                <a:latin typeface="Arial Black"/>
                <a:ea typeface="ＭＳ Ｐゴシック" charset="-128"/>
                <a:cs typeface="Arial Black"/>
              </a:rPr>
              <a:t>Lessons evolving online vehicles</a:t>
            </a:r>
          </a:p>
          <a:p>
            <a:pPr algn="ctr">
              <a:defRPr/>
            </a:pPr>
            <a:endParaRPr lang="en-US" sz="2800" dirty="0" smtClean="0">
              <a:solidFill>
                <a:schemeClr val="bg1">
                  <a:lumMod val="50000"/>
                </a:schemeClr>
              </a:solidFill>
              <a:latin typeface="Arial"/>
              <a:ea typeface="ＭＳ Ｐゴシック" charset="-128"/>
              <a:cs typeface="Arial"/>
            </a:endParaRPr>
          </a:p>
          <a:p>
            <a:pPr algn="ctr">
              <a:defRPr/>
            </a:pPr>
            <a:r>
              <a:rPr lang="en-US" sz="2800" dirty="0" smtClean="0">
                <a:solidFill>
                  <a:schemeClr val="bg1">
                    <a:lumMod val="50000"/>
                  </a:schemeClr>
                </a:solidFill>
                <a:latin typeface="Arial"/>
                <a:ea typeface="ＭＳ Ｐゴシック" charset="-128"/>
                <a:cs typeface="Arial"/>
              </a:rPr>
              <a:t>GK-12 2013</a:t>
            </a:r>
            <a:endParaRPr lang="en-US" sz="2800" dirty="0">
              <a:solidFill>
                <a:schemeClr val="bg1">
                  <a:lumMod val="50000"/>
                </a:schemeClr>
              </a:solidFill>
              <a:latin typeface="Arial"/>
              <a:ea typeface="ＭＳ Ｐゴシック" charset="-128"/>
              <a:cs typeface="Arial"/>
            </a:endParaRPr>
          </a:p>
          <a:p>
            <a:pPr algn="ctr">
              <a:defRPr/>
            </a:pPr>
            <a:r>
              <a:rPr lang="en-US" sz="2600" dirty="0" smtClean="0">
                <a:solidFill>
                  <a:schemeClr val="bg1">
                    <a:lumMod val="50000"/>
                  </a:schemeClr>
                </a:solidFill>
                <a:latin typeface="Arial"/>
                <a:ea typeface="ＭＳ Ｐゴシック" charset="-128"/>
                <a:cs typeface="Arial"/>
              </a:rPr>
              <a:t>Anne, Liz &amp; </a:t>
            </a:r>
            <a:r>
              <a:rPr lang="en-US" sz="2600" dirty="0" smtClean="0">
                <a:solidFill>
                  <a:schemeClr val="bg1">
                    <a:lumMod val="50000"/>
                  </a:schemeClr>
                </a:solidFill>
                <a:latin typeface="Arial"/>
                <a:ea typeface="ＭＳ Ｐゴシック" charset="-128"/>
                <a:cs typeface="Arial"/>
              </a:rPr>
              <a:t>Sara</a:t>
            </a:r>
            <a:endParaRPr lang="en-US" sz="2600" dirty="0">
              <a:solidFill>
                <a:schemeClr val="bg1">
                  <a:lumMod val="50000"/>
                </a:schemeClr>
              </a:solidFill>
              <a:latin typeface="Arial"/>
              <a:ea typeface="ＭＳ Ｐゴシック" charset="-128"/>
              <a:cs typeface="Arial"/>
            </a:endParaRPr>
          </a:p>
        </p:txBody>
      </p:sp>
    </p:spTree>
    <p:extLst>
      <p:ext uri="{BB962C8B-B14F-4D97-AF65-F5344CB8AC3E}">
        <p14:creationId xmlns:p14="http://schemas.microsoft.com/office/powerpoint/2010/main" val="36455566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6863"/>
            <a:ext cx="9144000" cy="15827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br>
              <a:rPr lang="en-US" dirty="0" smtClean="0">
                <a:solidFill>
                  <a:srgbClr val="4A452A"/>
                </a:solidFill>
                <a:latin typeface="Impact" charset="0"/>
                <a:ea typeface="ＭＳ Ｐゴシック" charset="0"/>
                <a:cs typeface="Impact" charset="0"/>
              </a:rPr>
            </a:br>
            <a:r>
              <a:rPr lang="en-US" sz="2800" dirty="0" smtClean="0">
                <a:latin typeface="Arial" charset="0"/>
                <a:ea typeface="ＭＳ Ｐゴシック" charset="0"/>
                <a:cs typeface="Arial" charset="0"/>
              </a:rPr>
              <a:t>How can we use principles from evolution </a:t>
            </a:r>
            <a:br>
              <a:rPr lang="en-US" sz="2800" dirty="0" smtClean="0">
                <a:latin typeface="Arial" charset="0"/>
                <a:ea typeface="ＭＳ Ｐゴシック" charset="0"/>
                <a:cs typeface="Arial" charset="0"/>
              </a:rPr>
            </a:br>
            <a:r>
              <a:rPr lang="en-US" sz="2800" dirty="0" smtClean="0">
                <a:latin typeface="Arial" charset="0"/>
                <a:ea typeface="ＭＳ Ｐゴシック" charset="0"/>
                <a:cs typeface="Arial" charset="0"/>
              </a:rPr>
              <a:t>to improve our Lego cars?</a:t>
            </a:r>
            <a:endParaRPr lang="en-US" sz="2800" dirty="0">
              <a:latin typeface="Arial" charset="0"/>
              <a:ea typeface="ＭＳ Ｐゴシック" charset="0"/>
              <a:cs typeface="Arial" charset="0"/>
            </a:endParaRPr>
          </a:p>
        </p:txBody>
      </p:sp>
      <p:sp>
        <p:nvSpPr>
          <p:cNvPr id="5" name="Content Placeholder 2"/>
          <p:cNvSpPr txBox="1">
            <a:spLocks/>
          </p:cNvSpPr>
          <p:nvPr/>
        </p:nvSpPr>
        <p:spPr>
          <a:xfrm>
            <a:off x="642938" y="2115183"/>
            <a:ext cx="7891204"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buFont typeface="Arial"/>
              <a:buChar char="•"/>
            </a:pPr>
            <a:r>
              <a:rPr lang="en-US" sz="4800" dirty="0" smtClean="0">
                <a:solidFill>
                  <a:srgbClr val="000000"/>
                </a:solidFill>
                <a:latin typeface="Arial" charset="0"/>
                <a:ea typeface="ＭＳ Ｐゴシック" charset="0"/>
                <a:cs typeface="Arial" charset="0"/>
              </a:rPr>
              <a:t>Inheritance: </a:t>
            </a:r>
            <a:r>
              <a:rPr lang="en-US" sz="2400" dirty="0" smtClean="0">
                <a:solidFill>
                  <a:srgbClr val="000000"/>
                </a:solidFill>
                <a:latin typeface="Arial" charset="0"/>
                <a:ea typeface="ＭＳ Ｐゴシック" charset="0"/>
                <a:cs typeface="Arial" charset="0"/>
              </a:rPr>
              <a:t>individuals with beneficial traits will survive better and pass on more genes to future generations</a:t>
            </a:r>
          </a:p>
        </p:txBody>
      </p:sp>
      <p:pic>
        <p:nvPicPr>
          <p:cNvPr id="6" name="Picture 5"/>
          <p:cNvPicPr>
            <a:picLocks noChangeAspect="1"/>
          </p:cNvPicPr>
          <p:nvPr/>
        </p:nvPicPr>
        <p:blipFill>
          <a:blip r:embed="rId2"/>
          <a:stretch>
            <a:fillRect/>
          </a:stretch>
        </p:blipFill>
        <p:spPr>
          <a:xfrm>
            <a:off x="3298881" y="3751272"/>
            <a:ext cx="2586733" cy="2586733"/>
          </a:xfrm>
          <a:prstGeom prst="rect">
            <a:avLst/>
          </a:prstGeom>
        </p:spPr>
      </p:pic>
    </p:spTree>
    <p:extLst>
      <p:ext uri="{BB962C8B-B14F-4D97-AF65-F5344CB8AC3E}">
        <p14:creationId xmlns:p14="http://schemas.microsoft.com/office/powerpoint/2010/main" val="41883178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6863"/>
            <a:ext cx="9144000" cy="15827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br>
              <a:rPr lang="en-US" dirty="0" smtClean="0">
                <a:solidFill>
                  <a:srgbClr val="4A452A"/>
                </a:solidFill>
                <a:latin typeface="Impact" charset="0"/>
                <a:ea typeface="ＭＳ Ｐゴシック" charset="0"/>
                <a:cs typeface="Impact" charset="0"/>
              </a:rPr>
            </a:br>
            <a:r>
              <a:rPr lang="en-US" sz="2800" dirty="0" smtClean="0">
                <a:latin typeface="Arial" charset="0"/>
                <a:ea typeface="ＭＳ Ｐゴシック" charset="0"/>
                <a:cs typeface="Arial" charset="0"/>
              </a:rPr>
              <a:t>How can we use principles from evolution </a:t>
            </a:r>
            <a:br>
              <a:rPr lang="en-US" sz="2800" dirty="0" smtClean="0">
                <a:latin typeface="Arial" charset="0"/>
                <a:ea typeface="ＭＳ Ｐゴシック" charset="0"/>
                <a:cs typeface="Arial" charset="0"/>
              </a:rPr>
            </a:br>
            <a:r>
              <a:rPr lang="en-US" sz="2800" dirty="0" smtClean="0">
                <a:latin typeface="Arial" charset="0"/>
                <a:ea typeface="ＭＳ Ｐゴシック" charset="0"/>
                <a:cs typeface="Arial" charset="0"/>
              </a:rPr>
              <a:t>to improve our Lego cars?</a:t>
            </a:r>
            <a:endParaRPr lang="en-US" sz="2800" dirty="0">
              <a:latin typeface="Arial" charset="0"/>
              <a:ea typeface="ＭＳ Ｐゴシック" charset="0"/>
              <a:cs typeface="Arial" charset="0"/>
            </a:endParaRPr>
          </a:p>
        </p:txBody>
      </p:sp>
      <p:sp>
        <p:nvSpPr>
          <p:cNvPr id="5" name="Content Placeholder 2"/>
          <p:cNvSpPr txBox="1">
            <a:spLocks/>
          </p:cNvSpPr>
          <p:nvPr/>
        </p:nvSpPr>
        <p:spPr>
          <a:xfrm>
            <a:off x="642938" y="2115183"/>
            <a:ext cx="7891204"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buFont typeface="Arial"/>
              <a:buChar char="•"/>
            </a:pPr>
            <a:r>
              <a:rPr lang="en-US" sz="4800" dirty="0" smtClean="0">
                <a:solidFill>
                  <a:srgbClr val="000000"/>
                </a:solidFill>
                <a:latin typeface="Arial" charset="0"/>
                <a:ea typeface="ＭＳ Ｐゴシック" charset="0"/>
                <a:cs typeface="Arial" charset="0"/>
              </a:rPr>
              <a:t>Time: </a:t>
            </a:r>
            <a:r>
              <a:rPr lang="en-US" sz="2400" dirty="0" smtClean="0">
                <a:solidFill>
                  <a:srgbClr val="000000"/>
                </a:solidFill>
                <a:latin typeface="Arial" charset="0"/>
                <a:ea typeface="ＭＳ Ｐゴシック" charset="0"/>
                <a:cs typeface="Arial" charset="0"/>
              </a:rPr>
              <a:t>over many generations, the beneficial adaptations will spread through the population</a:t>
            </a:r>
          </a:p>
        </p:txBody>
      </p:sp>
      <p:pic>
        <p:nvPicPr>
          <p:cNvPr id="7" name="Picture 6"/>
          <p:cNvPicPr>
            <a:picLocks noChangeAspect="1"/>
          </p:cNvPicPr>
          <p:nvPr/>
        </p:nvPicPr>
        <p:blipFill>
          <a:blip r:embed="rId2"/>
          <a:stretch>
            <a:fillRect/>
          </a:stretch>
        </p:blipFill>
        <p:spPr>
          <a:xfrm>
            <a:off x="356072" y="3828721"/>
            <a:ext cx="2586733" cy="2586733"/>
          </a:xfrm>
          <a:prstGeom prst="rect">
            <a:avLst/>
          </a:prstGeom>
        </p:spPr>
      </p:pic>
      <p:sp>
        <p:nvSpPr>
          <p:cNvPr id="2" name="TextBox 1"/>
          <p:cNvSpPr txBox="1"/>
          <p:nvPr/>
        </p:nvSpPr>
        <p:spPr>
          <a:xfrm>
            <a:off x="898331" y="3531621"/>
            <a:ext cx="1688242" cy="369332"/>
          </a:xfrm>
          <a:prstGeom prst="rect">
            <a:avLst/>
          </a:prstGeom>
          <a:noFill/>
        </p:spPr>
        <p:txBody>
          <a:bodyPr wrap="square" rtlCol="0">
            <a:spAutoFit/>
          </a:bodyPr>
          <a:lstStyle/>
          <a:p>
            <a:r>
              <a:rPr lang="en-US" dirty="0" smtClean="0">
                <a:latin typeface="Arial"/>
                <a:cs typeface="Arial"/>
              </a:rPr>
              <a:t>Generation 1</a:t>
            </a:r>
            <a:endParaRPr lang="en-US" dirty="0">
              <a:latin typeface="Arial"/>
              <a:cs typeface="Arial"/>
            </a:endParaRPr>
          </a:p>
        </p:txBody>
      </p:sp>
      <p:grpSp>
        <p:nvGrpSpPr>
          <p:cNvPr id="3" name="Group 2"/>
          <p:cNvGrpSpPr/>
          <p:nvPr/>
        </p:nvGrpSpPr>
        <p:grpSpPr>
          <a:xfrm>
            <a:off x="2831264" y="3531621"/>
            <a:ext cx="3054332" cy="2883834"/>
            <a:chOff x="2831264" y="3531621"/>
            <a:chExt cx="3054332" cy="2883834"/>
          </a:xfrm>
        </p:grpSpPr>
        <p:pic>
          <p:nvPicPr>
            <p:cNvPr id="6" name="Picture 5"/>
            <p:cNvPicPr>
              <a:picLocks noChangeAspect="1"/>
            </p:cNvPicPr>
            <p:nvPr/>
          </p:nvPicPr>
          <p:blipFill>
            <a:blip r:embed="rId3"/>
            <a:stretch>
              <a:fillRect/>
            </a:stretch>
          </p:blipFill>
          <p:spPr>
            <a:xfrm>
              <a:off x="3298863" y="3828722"/>
              <a:ext cx="2586733" cy="2586733"/>
            </a:xfrm>
            <a:prstGeom prst="rect">
              <a:avLst/>
            </a:prstGeom>
          </p:spPr>
        </p:pic>
        <p:sp>
          <p:nvSpPr>
            <p:cNvPr id="9" name="Right Arrow 8"/>
            <p:cNvSpPr/>
            <p:nvPr/>
          </p:nvSpPr>
          <p:spPr>
            <a:xfrm>
              <a:off x="2831264" y="4755296"/>
              <a:ext cx="567833" cy="546798"/>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69630" y="3531621"/>
              <a:ext cx="1688242" cy="369332"/>
            </a:xfrm>
            <a:prstGeom prst="rect">
              <a:avLst/>
            </a:prstGeom>
            <a:noFill/>
          </p:spPr>
          <p:txBody>
            <a:bodyPr wrap="square" rtlCol="0">
              <a:spAutoFit/>
            </a:bodyPr>
            <a:lstStyle/>
            <a:p>
              <a:r>
                <a:rPr lang="en-US" dirty="0" smtClean="0">
                  <a:latin typeface="Arial"/>
                  <a:cs typeface="Arial"/>
                </a:rPr>
                <a:t>Generation 2</a:t>
              </a:r>
              <a:endParaRPr lang="en-US" dirty="0">
                <a:latin typeface="Arial"/>
                <a:cs typeface="Arial"/>
              </a:endParaRPr>
            </a:p>
          </p:txBody>
        </p:sp>
      </p:grpSp>
      <p:grpSp>
        <p:nvGrpSpPr>
          <p:cNvPr id="13" name="Group 12"/>
          <p:cNvGrpSpPr/>
          <p:nvPr/>
        </p:nvGrpSpPr>
        <p:grpSpPr>
          <a:xfrm>
            <a:off x="5823644" y="3531621"/>
            <a:ext cx="3029541" cy="2883833"/>
            <a:chOff x="5823644" y="3531621"/>
            <a:chExt cx="3029541" cy="2883833"/>
          </a:xfrm>
        </p:grpSpPr>
        <p:pic>
          <p:nvPicPr>
            <p:cNvPr id="8" name="Picture 7"/>
            <p:cNvPicPr>
              <a:picLocks noChangeAspect="1"/>
            </p:cNvPicPr>
            <p:nvPr/>
          </p:nvPicPr>
          <p:blipFill>
            <a:blip r:embed="rId4"/>
            <a:stretch>
              <a:fillRect/>
            </a:stretch>
          </p:blipFill>
          <p:spPr>
            <a:xfrm>
              <a:off x="6266452" y="3828721"/>
              <a:ext cx="2586733" cy="2586733"/>
            </a:xfrm>
            <a:prstGeom prst="rect">
              <a:avLst/>
            </a:prstGeom>
          </p:spPr>
        </p:pic>
        <p:sp>
          <p:nvSpPr>
            <p:cNvPr id="10" name="Right Arrow 9"/>
            <p:cNvSpPr/>
            <p:nvPr/>
          </p:nvSpPr>
          <p:spPr>
            <a:xfrm>
              <a:off x="5823644" y="4755296"/>
              <a:ext cx="567833" cy="546798"/>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799436" y="3531621"/>
              <a:ext cx="1688242" cy="369332"/>
            </a:xfrm>
            <a:prstGeom prst="rect">
              <a:avLst/>
            </a:prstGeom>
            <a:noFill/>
          </p:spPr>
          <p:txBody>
            <a:bodyPr wrap="square" rtlCol="0">
              <a:spAutoFit/>
            </a:bodyPr>
            <a:lstStyle/>
            <a:p>
              <a:r>
                <a:rPr lang="en-US" dirty="0" smtClean="0">
                  <a:latin typeface="Arial"/>
                  <a:cs typeface="Arial"/>
                </a:rPr>
                <a:t>Generation 3</a:t>
              </a:r>
              <a:endParaRPr lang="en-US" dirty="0">
                <a:latin typeface="Arial"/>
                <a:cs typeface="Arial"/>
              </a:endParaRPr>
            </a:p>
          </p:txBody>
        </p:sp>
      </p:grpSp>
    </p:spTree>
    <p:extLst>
      <p:ext uri="{BB962C8B-B14F-4D97-AF65-F5344CB8AC3E}">
        <p14:creationId xmlns:p14="http://schemas.microsoft.com/office/powerpoint/2010/main" val="34589705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Screen shot 2011-06-18 at 2.45.56 PM.png"/>
          <p:cNvPicPr>
            <a:picLocks noChangeAspect="1"/>
          </p:cNvPicPr>
          <p:nvPr/>
        </p:nvPicPr>
        <p:blipFill>
          <a:blip r:embed="rId3" cstate="print">
            <a:extLst>
              <a:ext uri="{28A0092B-C50C-407E-A947-70E740481C1C}">
                <a14:useLocalDpi xmlns:a14="http://schemas.microsoft.com/office/drawing/2010/main"/>
              </a:ext>
            </a:extLst>
          </a:blip>
          <a:srcRect l="12964" r="14444"/>
          <a:stretch>
            <a:fillRect/>
          </a:stretch>
        </p:blipFill>
        <p:spPr bwMode="auto">
          <a:xfrm>
            <a:off x="703263"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nut 4"/>
          <p:cNvSpPr/>
          <p:nvPr/>
        </p:nvSpPr>
        <p:spPr>
          <a:xfrm>
            <a:off x="3162300" y="1328738"/>
            <a:ext cx="1955800" cy="647700"/>
          </a:xfrm>
          <a:prstGeom prst="donut">
            <a:avLst>
              <a:gd name="adj" fmla="val 1322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3005784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4" descr="Screen shot 2011-06-18 at 2.39.09 PM.png"/>
          <p:cNvPicPr>
            <a:picLocks noChangeAspect="1"/>
          </p:cNvPicPr>
          <p:nvPr/>
        </p:nvPicPr>
        <p:blipFill>
          <a:blip r:embed="rId3" cstate="print">
            <a:extLst>
              <a:ext uri="{28A0092B-C50C-407E-A947-70E740481C1C}">
                <a14:useLocalDpi xmlns:a14="http://schemas.microsoft.com/office/drawing/2010/main"/>
              </a:ext>
            </a:extLst>
          </a:blip>
          <a:srcRect b="-281"/>
          <a:stretch>
            <a:fillRect/>
          </a:stretch>
        </p:blipFill>
        <p:spPr bwMode="auto">
          <a:xfrm>
            <a:off x="17463" y="4859338"/>
            <a:ext cx="910431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p:cNvSpPr>
            <a:spLocks noGrp="1"/>
          </p:cNvSpPr>
          <p:nvPr>
            <p:ph type="title"/>
          </p:nvPr>
        </p:nvSpPr>
        <p:spPr>
          <a:xfrm>
            <a:off x="0" y="7938"/>
            <a:ext cx="9144000" cy="1143000"/>
          </a:xfrm>
        </p:spPr>
        <p:txBody>
          <a:bodyPr/>
          <a:lstStyle/>
          <a:p>
            <a:r>
              <a:rPr lang="en-US" sz="4000">
                <a:latin typeface="Arial" charset="0"/>
                <a:ea typeface="ＭＳ Ｐゴシック" charset="0"/>
                <a:cs typeface="Arial" charset="0"/>
              </a:rPr>
              <a:t>Evolution and Engineering: BoxCar2D</a:t>
            </a:r>
          </a:p>
        </p:txBody>
      </p:sp>
      <p:sp>
        <p:nvSpPr>
          <p:cNvPr id="26627" name="Content Placeholder 2"/>
          <p:cNvSpPr>
            <a:spLocks noGrp="1"/>
          </p:cNvSpPr>
          <p:nvPr>
            <p:ph sz="half" idx="1"/>
          </p:nvPr>
        </p:nvSpPr>
        <p:spPr>
          <a:xfrm>
            <a:off x="457200" y="1011238"/>
            <a:ext cx="8229600" cy="4525962"/>
          </a:xfrm>
        </p:spPr>
        <p:txBody>
          <a:bodyPr/>
          <a:lstStyle/>
          <a:p>
            <a:r>
              <a:rPr lang="en-US" sz="2400" dirty="0">
                <a:latin typeface="Arial" charset="0"/>
                <a:ea typeface="ＭＳ Ｐゴシック" charset="0"/>
                <a:cs typeface="Arial" charset="0"/>
              </a:rPr>
              <a:t>Computer program for vehicle evolution developed by Ryan Weber</a:t>
            </a:r>
          </a:p>
          <a:p>
            <a:r>
              <a:rPr lang="en-US" sz="2400" dirty="0">
                <a:latin typeface="Arial" charset="0"/>
                <a:ea typeface="ＭＳ Ｐゴシック" charset="0"/>
                <a:cs typeface="Arial" charset="0"/>
              </a:rPr>
              <a:t>Virtual environment including the effects of gravity, friction, collisions, motor torque, and spring tension</a:t>
            </a:r>
          </a:p>
          <a:p>
            <a:r>
              <a:rPr lang="en-US" sz="2400" dirty="0">
                <a:latin typeface="Arial" charset="0"/>
                <a:ea typeface="ＭＳ Ｐゴシック" charset="0"/>
                <a:cs typeface="Arial" charset="0"/>
              </a:rPr>
              <a:t>Each car represents an individual in a population</a:t>
            </a:r>
          </a:p>
          <a:p>
            <a:r>
              <a:rPr lang="en-US" sz="2400" dirty="0">
                <a:latin typeface="Arial" charset="0"/>
                <a:ea typeface="ＭＳ Ｐゴシック" charset="0"/>
                <a:cs typeface="Arial" charset="0"/>
              </a:rPr>
              <a:t>Each generation the cars move along a track, with distance traveled considered their </a:t>
            </a:r>
            <a:r>
              <a:rPr lang="ja-JP" altLang="en-US" sz="2400" dirty="0">
                <a:latin typeface="Arial" charset="0"/>
                <a:ea typeface="ＭＳ Ｐゴシック" charset="0"/>
                <a:cs typeface="Arial" charset="0"/>
              </a:rPr>
              <a:t>“</a:t>
            </a:r>
            <a:r>
              <a:rPr lang="en-US" altLang="ja-JP" sz="2400" dirty="0">
                <a:latin typeface="Arial" charset="0"/>
                <a:ea typeface="ＭＳ Ｐゴシック" charset="0"/>
                <a:cs typeface="Arial" charset="0"/>
              </a:rPr>
              <a:t>fitness</a:t>
            </a:r>
            <a:r>
              <a:rPr lang="ja-JP" altLang="en-US" sz="2400" dirty="0">
                <a:latin typeface="Arial" charset="0"/>
                <a:ea typeface="ＭＳ Ｐゴシック" charset="0"/>
                <a:cs typeface="Arial" charset="0"/>
              </a:rPr>
              <a:t>”</a:t>
            </a:r>
            <a:endParaRPr lang="en-US" altLang="ja-JP" sz="2400" dirty="0">
              <a:latin typeface="Arial" charset="0"/>
              <a:ea typeface="ＭＳ Ｐゴシック" charset="0"/>
              <a:cs typeface="Arial" charset="0"/>
            </a:endParaRPr>
          </a:p>
          <a:p>
            <a:r>
              <a:rPr lang="en-US" sz="2400" dirty="0">
                <a:latin typeface="Arial" charset="0"/>
                <a:ea typeface="ＭＳ Ｐゴシック" charset="0"/>
                <a:cs typeface="Arial" charset="0"/>
              </a:rPr>
              <a:t>To produce the next generation, cars mate - their traits recombine, and some mutation adds additional variation to produce offspring</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092878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0" y="2439447"/>
            <a:ext cx="9144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6000">
                <a:latin typeface="Impact" charset="0"/>
                <a:cs typeface="Impact" charset="0"/>
              </a:rPr>
              <a:t>www.BoxCar2D.com</a:t>
            </a:r>
            <a:endParaRPr lang="en-US" sz="6000">
              <a:latin typeface="Impact" charset="0"/>
              <a:cs typeface="Impact" charset="0"/>
            </a:endParaRPr>
          </a:p>
        </p:txBody>
      </p:sp>
      <p:sp>
        <p:nvSpPr>
          <p:cNvPr id="7" name="TextBox 6"/>
          <p:cNvSpPr txBox="1"/>
          <p:nvPr/>
        </p:nvSpPr>
        <p:spPr>
          <a:xfrm>
            <a:off x="0" y="1904460"/>
            <a:ext cx="9144000" cy="585787"/>
          </a:xfrm>
          <a:prstGeom prst="rect">
            <a:avLst/>
          </a:prstGeom>
          <a:noFill/>
        </p:spPr>
        <p:txBody>
          <a:bodyPr>
            <a:spAutoFit/>
          </a:bodyPr>
          <a:lstStyle/>
          <a:p>
            <a:pPr algn="ctr">
              <a:defRPr/>
            </a:pPr>
            <a:r>
              <a:rPr lang="en-US" sz="3200" dirty="0">
                <a:solidFill>
                  <a:schemeClr val="accent6">
                    <a:lumMod val="50000"/>
                  </a:schemeClr>
                </a:solidFill>
                <a:latin typeface="Arial"/>
                <a:cs typeface="Arial"/>
              </a:rPr>
              <a:t>Open web browser and go to:</a:t>
            </a:r>
          </a:p>
        </p:txBody>
      </p:sp>
      <p:pic>
        <p:nvPicPr>
          <p:cNvPr id="5" name="Content Placeholder 4" descr="Screen shot 2011-06-18 at 2.39.09 PM.png"/>
          <p:cNvPicPr>
            <a:picLocks noChangeAspect="1"/>
          </p:cNvPicPr>
          <p:nvPr/>
        </p:nvPicPr>
        <p:blipFill>
          <a:blip r:embed="rId3" cstate="print">
            <a:extLst>
              <a:ext uri="{28A0092B-C50C-407E-A947-70E740481C1C}">
                <a14:useLocalDpi xmlns:a14="http://schemas.microsoft.com/office/drawing/2010/main"/>
              </a:ext>
            </a:extLst>
          </a:blip>
          <a:srcRect b="-281"/>
          <a:stretch>
            <a:fillRect/>
          </a:stretch>
        </p:blipFill>
        <p:spPr bwMode="auto">
          <a:xfrm>
            <a:off x="17463" y="4859338"/>
            <a:ext cx="910431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4879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creen shot 2011-06-18 at 2.48.4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0988"/>
            <a:ext cx="91440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3568700" y="2057400"/>
            <a:ext cx="711200" cy="698500"/>
          </a:xfrm>
          <a:prstGeom prst="donut">
            <a:avLst>
              <a:gd name="adj" fmla="val 1322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937539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Screen shot 2011-06-18 at 2.52.2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2184400" y="3136900"/>
            <a:ext cx="1955800" cy="647700"/>
          </a:xfrm>
          <a:prstGeom prst="donut">
            <a:avLst>
              <a:gd name="adj" fmla="val 1322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4" name="Donut 3"/>
          <p:cNvSpPr/>
          <p:nvPr/>
        </p:nvSpPr>
        <p:spPr>
          <a:xfrm>
            <a:off x="2184400" y="4025900"/>
            <a:ext cx="1955800" cy="647700"/>
          </a:xfrm>
          <a:prstGeom prst="donut">
            <a:avLst>
              <a:gd name="adj" fmla="val 1322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9701" name="TextBox 4"/>
          <p:cNvSpPr txBox="1">
            <a:spLocks noChangeArrowheads="1"/>
          </p:cNvSpPr>
          <p:nvPr/>
        </p:nvSpPr>
        <p:spPr bwMode="auto">
          <a:xfrm>
            <a:off x="1663700" y="3263900"/>
            <a:ext cx="48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rPr>
              <a:t>1</a:t>
            </a:r>
          </a:p>
        </p:txBody>
      </p:sp>
      <p:sp>
        <p:nvSpPr>
          <p:cNvPr id="29702" name="TextBox 5"/>
          <p:cNvSpPr txBox="1">
            <a:spLocks noChangeArrowheads="1"/>
          </p:cNvSpPr>
          <p:nvPr/>
        </p:nvSpPr>
        <p:spPr bwMode="auto">
          <a:xfrm>
            <a:off x="1676400" y="3962400"/>
            <a:ext cx="48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rPr>
              <a:t>2</a:t>
            </a:r>
          </a:p>
        </p:txBody>
      </p:sp>
    </p:spTree>
    <p:extLst>
      <p:ext uri="{BB962C8B-B14F-4D97-AF65-F5344CB8AC3E}">
        <p14:creationId xmlns:p14="http://schemas.microsoft.com/office/powerpoint/2010/main" val="27882691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Screen shot 2011-06-18 at 2.48.4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0988"/>
            <a:ext cx="91440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3835400" y="2095500"/>
            <a:ext cx="1955800" cy="647700"/>
          </a:xfrm>
          <a:prstGeom prst="donut">
            <a:avLst>
              <a:gd name="adj" fmla="val 1322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3419519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creen Shot 2012-07-01 at 5.39.2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5519738" y="287338"/>
            <a:ext cx="3421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Keep this round of evolution running in the background</a:t>
            </a:r>
          </a:p>
          <a:p>
            <a:pPr eaLnBrk="1" hangingPunct="1"/>
            <a:endParaRPr lang="en-US" sz="1800">
              <a:solidFill>
                <a:srgbClr val="FF0000"/>
              </a:solidFill>
            </a:endParaRPr>
          </a:p>
          <a:p>
            <a:pPr eaLnBrk="1" hangingPunct="1"/>
            <a:r>
              <a:rPr lang="en-US" sz="1800" b="1">
                <a:solidFill>
                  <a:srgbClr val="FF0000"/>
                </a:solidFill>
              </a:rPr>
              <a:t>Don</a:t>
            </a:r>
            <a:r>
              <a:rPr lang="ja-JP" altLang="en-US" sz="1800" b="1">
                <a:solidFill>
                  <a:srgbClr val="FF0000"/>
                </a:solidFill>
              </a:rPr>
              <a:t>’</a:t>
            </a:r>
            <a:r>
              <a:rPr lang="en-US" sz="1800" b="1">
                <a:solidFill>
                  <a:srgbClr val="FF0000"/>
                </a:solidFill>
              </a:rPr>
              <a:t>t close the window or open new tabs – only open new windows!!</a:t>
            </a:r>
          </a:p>
        </p:txBody>
      </p:sp>
    </p:spTree>
    <p:extLst>
      <p:ext uri="{BB962C8B-B14F-4D97-AF65-F5344CB8AC3E}">
        <p14:creationId xmlns:p14="http://schemas.microsoft.com/office/powerpoint/2010/main" val="9092728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creen shot 2011-06-20 at 6.56.58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2900" y="155575"/>
            <a:ext cx="8529638"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3436938" y="2289175"/>
            <a:ext cx="4876800" cy="2046288"/>
          </a:xfrm>
        </p:spPr>
        <p:txBody>
          <a:bodyPr>
            <a:normAutofit fontScale="90000"/>
          </a:bodyPr>
          <a:lstStyle/>
          <a:p>
            <a:r>
              <a:rPr lang="en-US">
                <a:latin typeface="Arial" charset="0"/>
                <a:ea typeface="ＭＳ Ｐゴシック" charset="0"/>
                <a:cs typeface="Arial" charset="0"/>
              </a:rPr>
              <a:t>Observing evolution in BoxCar2D</a:t>
            </a:r>
          </a:p>
        </p:txBody>
      </p:sp>
    </p:spTree>
    <p:extLst>
      <p:ext uri="{BB962C8B-B14F-4D97-AF65-F5344CB8AC3E}">
        <p14:creationId xmlns:p14="http://schemas.microsoft.com/office/powerpoint/2010/main" val="31624622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4A452A"/>
                </a:solidFill>
                <a:latin typeface="Impact" charset="0"/>
                <a:ea typeface="ＭＳ Ｐゴシック" charset="0"/>
                <a:cs typeface="Impact" charset="0"/>
              </a:rPr>
              <a:t>Evolution &amp; Engineering</a:t>
            </a:r>
          </a:p>
        </p:txBody>
      </p:sp>
      <p:sp>
        <p:nvSpPr>
          <p:cNvPr id="3" name="Content Placeholder 2"/>
          <p:cNvSpPr>
            <a:spLocks noGrp="1"/>
          </p:cNvSpPr>
          <p:nvPr>
            <p:ph idx="1"/>
          </p:nvPr>
        </p:nvSpPr>
        <p:spPr>
          <a:xfrm>
            <a:off x="457200" y="1600200"/>
            <a:ext cx="8229600" cy="4885267"/>
          </a:xfrm>
        </p:spPr>
        <p:txBody>
          <a:bodyPr>
            <a:normAutofit/>
          </a:bodyPr>
          <a:lstStyle/>
          <a:p>
            <a:r>
              <a:rPr lang="en-US" dirty="0" smtClean="0">
                <a:latin typeface="Arial"/>
                <a:cs typeface="Arial"/>
              </a:rPr>
              <a:t>Introduce a program that incorporates evolutionary and engineering principles to build cars best adapted to their track</a:t>
            </a:r>
            <a:endParaRPr lang="en-US" sz="2600" dirty="0" smtClean="0">
              <a:latin typeface="Arial"/>
              <a:cs typeface="Arial"/>
            </a:endParaRPr>
          </a:p>
          <a:p>
            <a:r>
              <a:rPr lang="en-US" dirty="0" smtClean="0">
                <a:latin typeface="Arial"/>
                <a:cs typeface="Arial"/>
              </a:rPr>
              <a:t>Designing vehicles is a great hook to get students thinking about adaptation and evolution</a:t>
            </a:r>
          </a:p>
          <a:p>
            <a:pPr>
              <a:buNone/>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0" y="296863"/>
            <a:ext cx="9144000" cy="1582737"/>
          </a:xfrm>
        </p:spPr>
        <p:txBody>
          <a:bodyPr>
            <a:normAutofit fontScale="90000"/>
          </a:bodyPr>
          <a:lstStyle/>
          <a:p>
            <a:r>
              <a:rPr lang="en-US" dirty="0">
                <a:solidFill>
                  <a:srgbClr val="4A452A"/>
                </a:solidFill>
                <a:latin typeface="Impact" charset="0"/>
                <a:ea typeface="ＭＳ Ｐゴシック" charset="0"/>
                <a:cs typeface="Impact" charset="0"/>
              </a:rPr>
              <a:t>Evolution &amp; Engineering:</a:t>
            </a:r>
            <a:br>
              <a:rPr lang="en-US" dirty="0">
                <a:solidFill>
                  <a:srgbClr val="4A452A"/>
                </a:solidFill>
                <a:latin typeface="Impact" charset="0"/>
                <a:ea typeface="ＭＳ Ｐゴシック" charset="0"/>
                <a:cs typeface="Impact" charset="0"/>
              </a:rPr>
            </a:br>
            <a:r>
              <a:rPr lang="en-US" sz="2800" dirty="0">
                <a:latin typeface="Arial" charset="0"/>
                <a:ea typeface="ＭＳ Ｐゴシック" charset="0"/>
                <a:cs typeface="Arial" charset="0"/>
              </a:rPr>
              <a:t>How does BoxCar2D use principles from evolution </a:t>
            </a:r>
            <a:br>
              <a:rPr lang="en-US" sz="2800" dirty="0">
                <a:latin typeface="Arial" charset="0"/>
                <a:ea typeface="ＭＳ Ｐゴシック" charset="0"/>
                <a:cs typeface="Arial" charset="0"/>
              </a:rPr>
            </a:br>
            <a:r>
              <a:rPr lang="en-US" sz="2800" dirty="0">
                <a:latin typeface="Arial" charset="0"/>
                <a:ea typeface="ＭＳ Ｐゴシック" charset="0"/>
                <a:cs typeface="Arial" charset="0"/>
              </a:rPr>
              <a:t>to develop better performing cars?</a:t>
            </a:r>
          </a:p>
        </p:txBody>
      </p:sp>
      <p:sp>
        <p:nvSpPr>
          <p:cNvPr id="5" name="Content Placeholder 2"/>
          <p:cNvSpPr txBox="1">
            <a:spLocks/>
          </p:cNvSpPr>
          <p:nvPr/>
        </p:nvSpPr>
        <p:spPr>
          <a:xfrm>
            <a:off x="642938" y="2082800"/>
            <a:ext cx="8959908"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buFont typeface="Arial"/>
              <a:buChar char="•"/>
            </a:pPr>
            <a:r>
              <a:rPr lang="en-US" sz="4800" dirty="0" smtClean="0">
                <a:solidFill>
                  <a:srgbClr val="000000"/>
                </a:solidFill>
                <a:latin typeface="Arial" charset="0"/>
                <a:ea typeface="ＭＳ Ｐゴシック" charset="0"/>
                <a:cs typeface="Arial" charset="0"/>
              </a:rPr>
              <a:t>Variation</a:t>
            </a:r>
          </a:p>
          <a:p>
            <a:pPr marL="685800" indent="-685800" algn="l">
              <a:buFont typeface="Arial"/>
              <a:buChar char="•"/>
            </a:pPr>
            <a:r>
              <a:rPr lang="en-US" sz="4800" dirty="0" smtClean="0">
                <a:solidFill>
                  <a:srgbClr val="000000"/>
                </a:solidFill>
                <a:latin typeface="Arial" charset="0"/>
                <a:ea typeface="ＭＳ Ｐゴシック" charset="0"/>
                <a:cs typeface="Arial" charset="0"/>
              </a:rPr>
              <a:t>Inheritance</a:t>
            </a:r>
          </a:p>
          <a:p>
            <a:pPr marL="685800" indent="-685800" algn="l">
              <a:buFont typeface="Arial"/>
              <a:buChar char="•"/>
            </a:pPr>
            <a:r>
              <a:rPr lang="en-US" sz="4800" dirty="0" smtClean="0">
                <a:solidFill>
                  <a:srgbClr val="000000"/>
                </a:solidFill>
                <a:latin typeface="Arial" charset="0"/>
                <a:ea typeface="ＭＳ Ｐゴシック" charset="0"/>
                <a:cs typeface="Arial" charset="0"/>
              </a:rPr>
              <a:t>Selection</a:t>
            </a:r>
          </a:p>
          <a:p>
            <a:pPr marL="685800" indent="-685800" algn="l">
              <a:buFont typeface="Arial"/>
              <a:buChar char="•"/>
            </a:pPr>
            <a:r>
              <a:rPr lang="en-US" sz="4800" dirty="0" smtClean="0">
                <a:solidFill>
                  <a:srgbClr val="000000"/>
                </a:solidFill>
                <a:latin typeface="Arial" charset="0"/>
                <a:ea typeface="ＭＳ Ｐゴシック" charset="0"/>
                <a:cs typeface="Arial" charset="0"/>
              </a:rPr>
              <a:t>Time</a:t>
            </a:r>
            <a:endParaRPr lang="en-US" sz="4800" dirty="0">
              <a:solidFill>
                <a:srgbClr val="000000"/>
              </a:solidFill>
              <a:latin typeface="Arial" charset="0"/>
              <a:ea typeface="ＭＳ Ｐゴシック" charset="0"/>
              <a:cs typeface="Arial" charset="0"/>
            </a:endParaRPr>
          </a:p>
        </p:txBody>
      </p:sp>
      <p:pic>
        <p:nvPicPr>
          <p:cNvPr id="6" name="Picture 5"/>
          <p:cNvPicPr>
            <a:picLocks noChangeAspect="1"/>
          </p:cNvPicPr>
          <p:nvPr/>
        </p:nvPicPr>
        <p:blipFill>
          <a:blip r:embed="rId3"/>
          <a:stretch>
            <a:fillRect/>
          </a:stretch>
        </p:blipFill>
        <p:spPr>
          <a:xfrm>
            <a:off x="7387835" y="1507840"/>
            <a:ext cx="1511300" cy="1511300"/>
          </a:xfrm>
          <a:prstGeom prst="rect">
            <a:avLst/>
          </a:prstGeom>
        </p:spPr>
      </p:pic>
      <p:pic>
        <p:nvPicPr>
          <p:cNvPr id="7" name="Picture 6"/>
          <p:cNvPicPr>
            <a:picLocks noChangeAspect="1"/>
          </p:cNvPicPr>
          <p:nvPr/>
        </p:nvPicPr>
        <p:blipFill>
          <a:blip r:embed="rId4"/>
          <a:stretch>
            <a:fillRect/>
          </a:stretch>
        </p:blipFill>
        <p:spPr>
          <a:xfrm>
            <a:off x="5377757" y="2667000"/>
            <a:ext cx="2260600" cy="1524000"/>
          </a:xfrm>
          <a:prstGeom prst="rect">
            <a:avLst/>
          </a:prstGeom>
        </p:spPr>
      </p:pic>
      <p:pic>
        <p:nvPicPr>
          <p:cNvPr id="8" name="Picture 7"/>
          <p:cNvPicPr>
            <a:picLocks noChangeAspect="1"/>
          </p:cNvPicPr>
          <p:nvPr/>
        </p:nvPicPr>
        <p:blipFill>
          <a:blip r:embed="rId5"/>
          <a:stretch>
            <a:fillRect/>
          </a:stretch>
        </p:blipFill>
        <p:spPr>
          <a:xfrm>
            <a:off x="7387835" y="3890679"/>
            <a:ext cx="1511300" cy="1511300"/>
          </a:xfrm>
          <a:prstGeom prst="rect">
            <a:avLst/>
          </a:prstGeom>
        </p:spPr>
      </p:pic>
      <p:pic>
        <p:nvPicPr>
          <p:cNvPr id="9" name="Picture 8"/>
          <p:cNvPicPr>
            <a:picLocks noChangeAspect="1"/>
          </p:cNvPicPr>
          <p:nvPr/>
        </p:nvPicPr>
        <p:blipFill>
          <a:blip r:embed="rId6"/>
          <a:stretch>
            <a:fillRect/>
          </a:stretch>
        </p:blipFill>
        <p:spPr>
          <a:xfrm>
            <a:off x="6127057" y="5145346"/>
            <a:ext cx="1511300" cy="1511300"/>
          </a:xfrm>
          <a:prstGeom prst="rect">
            <a:avLst/>
          </a:prstGeom>
        </p:spPr>
      </p:pic>
      <p:sp>
        <p:nvSpPr>
          <p:cNvPr id="10" name="Right Arrow 9"/>
          <p:cNvSpPr/>
          <p:nvPr/>
        </p:nvSpPr>
        <p:spPr>
          <a:xfrm rot="8345679">
            <a:off x="7238520" y="2618771"/>
            <a:ext cx="414456" cy="301485"/>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2804996">
            <a:off x="7274819" y="3893136"/>
            <a:ext cx="414456" cy="301485"/>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8345679">
            <a:off x="7280907" y="5089329"/>
            <a:ext cx="414456" cy="301485"/>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2647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creen shot 2011-06-20 at 6.15.0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55827" y="1512166"/>
            <a:ext cx="5633519" cy="227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variation</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
        <p:nvSpPr>
          <p:cNvPr id="5" name="Content Placeholder 2"/>
          <p:cNvSpPr txBox="1">
            <a:spLocks/>
          </p:cNvSpPr>
          <p:nvPr/>
        </p:nvSpPr>
        <p:spPr>
          <a:xfrm>
            <a:off x="642938" y="1752359"/>
            <a:ext cx="7891204"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endParaRPr lang="en-US" sz="2400" dirty="0" smtClean="0">
              <a:solidFill>
                <a:srgbClr val="000000"/>
              </a:solidFill>
              <a:latin typeface="Arial" charset="0"/>
              <a:ea typeface="ＭＳ Ｐゴシック" charset="0"/>
              <a:cs typeface="Arial" charset="0"/>
            </a:endParaRPr>
          </a:p>
        </p:txBody>
      </p:sp>
      <p:sp>
        <p:nvSpPr>
          <p:cNvPr id="8" name="Rectangle 3"/>
          <p:cNvSpPr>
            <a:spLocks noChangeArrowheads="1"/>
          </p:cNvSpPr>
          <p:nvPr/>
        </p:nvSpPr>
        <p:spPr bwMode="auto">
          <a:xfrm>
            <a:off x="642938" y="3790893"/>
            <a:ext cx="7924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atin typeface="Arial"/>
                <a:cs typeface="Arial"/>
              </a:rPr>
              <a:t>Each car is represented by one chromosome, with 40 variables on each </a:t>
            </a:r>
            <a:r>
              <a:rPr lang="en-US" sz="2400" dirty="0" smtClean="0">
                <a:latin typeface="Arial"/>
                <a:cs typeface="Arial"/>
              </a:rPr>
              <a:t>chromosome</a:t>
            </a:r>
          </a:p>
          <a:p>
            <a:endParaRPr lang="en-US" sz="2400" dirty="0">
              <a:latin typeface="Arial"/>
              <a:cs typeface="Arial"/>
            </a:endParaRPr>
          </a:p>
        </p:txBody>
      </p:sp>
      <p:sp>
        <p:nvSpPr>
          <p:cNvPr id="9" name="Rectangle 8"/>
          <p:cNvSpPr>
            <a:spLocks noChangeArrowheads="1"/>
          </p:cNvSpPr>
          <p:nvPr/>
        </p:nvSpPr>
        <p:spPr bwMode="auto">
          <a:xfrm>
            <a:off x="642938" y="4788833"/>
            <a:ext cx="7924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atin typeface="Arial"/>
                <a:cs typeface="Arial"/>
              </a:rPr>
              <a:t>All of the car</a:t>
            </a:r>
            <a:r>
              <a:rPr lang="ja-JP" altLang="en-US" sz="2400" dirty="0">
                <a:latin typeface="Arial"/>
                <a:cs typeface="Arial"/>
              </a:rPr>
              <a:t>’</a:t>
            </a:r>
            <a:r>
              <a:rPr lang="en-US" sz="2400" dirty="0">
                <a:latin typeface="Arial"/>
                <a:cs typeface="Arial"/>
              </a:rPr>
              <a:t>s traits are coded on the chromosome: how many wheels, angles, length, speed…</a:t>
            </a:r>
          </a:p>
        </p:txBody>
      </p:sp>
    </p:spTree>
    <p:extLst>
      <p:ext uri="{BB962C8B-B14F-4D97-AF65-F5344CB8AC3E}">
        <p14:creationId xmlns:p14="http://schemas.microsoft.com/office/powerpoint/2010/main" val="9695581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Screen shot 2011-06-20 at 7.41.0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2915345"/>
            <a:ext cx="57785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ontent Placeholder 2"/>
          <p:cNvSpPr>
            <a:spLocks noGrp="1"/>
          </p:cNvSpPr>
          <p:nvPr>
            <p:ph idx="1"/>
          </p:nvPr>
        </p:nvSpPr>
        <p:spPr>
          <a:xfrm>
            <a:off x="457200" y="1437680"/>
            <a:ext cx="8229600" cy="4525963"/>
          </a:xfrm>
        </p:spPr>
        <p:txBody>
          <a:bodyPr/>
          <a:lstStyle/>
          <a:p>
            <a:r>
              <a:rPr lang="en-US" sz="2400" dirty="0">
                <a:latin typeface="Arial" charset="0"/>
                <a:ea typeface="ＭＳ Ｐゴシック" charset="0"/>
                <a:cs typeface="Arial" charset="0"/>
              </a:rPr>
              <a:t>Where does the variation come from</a:t>
            </a:r>
            <a:r>
              <a:rPr lang="en-US" sz="2400" dirty="0" smtClean="0">
                <a:latin typeface="Arial" charset="0"/>
                <a:ea typeface="ＭＳ Ｐゴシック" charset="0"/>
                <a:cs typeface="Arial" charset="0"/>
              </a:rPr>
              <a:t>?</a:t>
            </a:r>
          </a:p>
          <a:p>
            <a:r>
              <a:rPr lang="en-US" sz="2400" dirty="0" smtClean="0">
                <a:latin typeface="Arial" charset="0"/>
                <a:ea typeface="ＭＳ Ｐゴシック" charset="0"/>
                <a:cs typeface="Arial" charset="0"/>
              </a:rPr>
              <a:t>Initial variation from randomly-generated cars</a:t>
            </a:r>
          </a:p>
          <a:p>
            <a:r>
              <a:rPr lang="en-US" sz="2400" dirty="0">
                <a:latin typeface="Arial" charset="0"/>
                <a:ea typeface="ＭＳ Ｐゴシック" charset="0"/>
                <a:cs typeface="Arial" charset="0"/>
              </a:rPr>
              <a:t>Chromosomes undergo mutation at a user-set rate each generation; mutated traits are marked by a color change</a:t>
            </a:r>
          </a:p>
        </p:txBody>
      </p:sp>
      <p:sp>
        <p:nvSpPr>
          <p:cNvPr id="6"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variation</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19608970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0" y="155685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smtClean="0">
                <a:latin typeface="Arial"/>
                <a:cs typeface="Arial"/>
              </a:rPr>
              <a:t>Each population contains </a:t>
            </a:r>
            <a:r>
              <a:rPr lang="en-US" sz="2400" dirty="0">
                <a:latin typeface="Arial"/>
                <a:cs typeface="Arial"/>
              </a:rPr>
              <a:t>20 unique</a:t>
            </a:r>
            <a:r>
              <a:rPr lang="en-US" sz="2400" dirty="0" smtClean="0">
                <a:latin typeface="Arial"/>
                <a:cs typeface="Arial"/>
              </a:rPr>
              <a:t> individuals</a:t>
            </a:r>
            <a:endParaRPr lang="en-US" sz="2400" dirty="0">
              <a:latin typeface="Arial"/>
              <a:cs typeface="Arial"/>
            </a:endParaRPr>
          </a:p>
        </p:txBody>
      </p:sp>
      <p:pic>
        <p:nvPicPr>
          <p:cNvPr id="44036" name="Picture 6" descr="Screen Shot 2012-07-01 at 5.0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56000" y="2054225"/>
            <a:ext cx="496093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02025" y="2608263"/>
            <a:ext cx="1577975" cy="3911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Left Arrow 2"/>
          <p:cNvSpPr/>
          <p:nvPr/>
        </p:nvSpPr>
        <p:spPr>
          <a:xfrm rot="20099507">
            <a:off x="5095875" y="2293938"/>
            <a:ext cx="1304925" cy="749300"/>
          </a:xfrm>
          <a:prstGeom prst="leftArrow">
            <a:avLst/>
          </a:prstGeom>
          <a:solidFill>
            <a:schemeClr val="accent2">
              <a:lumMod val="40000"/>
              <a:lumOff val="60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variation</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21221689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creen Shot 2012-07-01 at 5.24.4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3742" y="2034399"/>
            <a:ext cx="3200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5"/>
          <p:cNvSpPr txBox="1">
            <a:spLocks/>
          </p:cNvSpPr>
          <p:nvPr/>
        </p:nvSpPr>
        <p:spPr>
          <a:xfrm>
            <a:off x="434132" y="1784857"/>
            <a:ext cx="4636277" cy="402030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Arial" charset="0"/>
              <a:buNone/>
            </a:pPr>
            <a:endParaRPr lang="en-US" sz="2300" dirty="0" smtClean="0">
              <a:latin typeface="Arial"/>
              <a:ea typeface="ＭＳ Ｐゴシック" charset="0"/>
              <a:cs typeface="Arial"/>
            </a:endParaRPr>
          </a:p>
          <a:p>
            <a:pPr algn="l"/>
            <a:r>
              <a:rPr lang="en-US" sz="2800" dirty="0" smtClean="0">
                <a:solidFill>
                  <a:srgbClr val="000000"/>
                </a:solidFill>
                <a:latin typeface="Arial"/>
                <a:ea typeface="ＭＳ Ｐゴシック" charset="0"/>
                <a:cs typeface="Arial"/>
              </a:rPr>
              <a:t>At the end of each      generation, cars are paired up to </a:t>
            </a:r>
            <a:r>
              <a:rPr lang="ja-JP" altLang="en-US" sz="2800" dirty="0" smtClean="0">
                <a:solidFill>
                  <a:srgbClr val="000000"/>
                </a:solidFill>
                <a:latin typeface="Arial"/>
                <a:ea typeface="ＭＳ Ｐゴシック" charset="0"/>
                <a:cs typeface="Arial"/>
              </a:rPr>
              <a:t>“</a:t>
            </a:r>
            <a:r>
              <a:rPr lang="en-US" altLang="ja-JP" sz="2800" dirty="0" smtClean="0">
                <a:solidFill>
                  <a:srgbClr val="000000"/>
                </a:solidFill>
                <a:latin typeface="Arial"/>
                <a:ea typeface="ＭＳ Ｐゴシック" charset="0"/>
                <a:cs typeface="Arial"/>
              </a:rPr>
              <a:t>reproduce</a:t>
            </a:r>
            <a:r>
              <a:rPr lang="ja-JP" altLang="en-US" sz="2800" dirty="0" smtClean="0">
                <a:solidFill>
                  <a:srgbClr val="000000"/>
                </a:solidFill>
                <a:latin typeface="Arial"/>
                <a:ea typeface="ＭＳ Ｐゴシック" charset="0"/>
                <a:cs typeface="Arial"/>
              </a:rPr>
              <a:t>”</a:t>
            </a:r>
            <a:r>
              <a:rPr lang="en-US" altLang="ja-JP" sz="2800" dirty="0" smtClean="0">
                <a:solidFill>
                  <a:srgbClr val="000000"/>
                </a:solidFill>
                <a:latin typeface="Arial"/>
                <a:ea typeface="ＭＳ Ｐゴシック" charset="0"/>
                <a:cs typeface="Arial"/>
              </a:rPr>
              <a:t> </a:t>
            </a:r>
          </a:p>
          <a:p>
            <a:pPr algn="l"/>
            <a:endParaRPr lang="en-US" altLang="ja-JP" sz="2800" dirty="0" smtClean="0">
              <a:solidFill>
                <a:srgbClr val="000000"/>
              </a:solidFill>
              <a:latin typeface="Arial"/>
              <a:ea typeface="ＭＳ Ｐゴシック" charset="0"/>
              <a:cs typeface="Arial"/>
            </a:endParaRPr>
          </a:p>
          <a:p>
            <a:pPr algn="l"/>
            <a:r>
              <a:rPr lang="en-US" altLang="ja-JP" sz="2800" dirty="0" smtClean="0">
                <a:solidFill>
                  <a:srgbClr val="000000"/>
                </a:solidFill>
                <a:latin typeface="Arial"/>
                <a:ea typeface="ＭＳ Ｐゴシック" charset="0"/>
                <a:cs typeface="Arial"/>
              </a:rPr>
              <a:t>Cars that move the furthest get “mated” most often, so they contribute most to the next generation</a:t>
            </a:r>
            <a:endParaRPr lang="en-US" sz="2800" dirty="0">
              <a:solidFill>
                <a:srgbClr val="000000"/>
              </a:solidFill>
              <a:latin typeface="Arial"/>
              <a:ea typeface="ＭＳ Ｐゴシック" charset="0"/>
              <a:cs typeface="Arial"/>
            </a:endParaRPr>
          </a:p>
        </p:txBody>
      </p:sp>
      <p:sp>
        <p:nvSpPr>
          <p:cNvPr id="8"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selection</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18510438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42938" y="2115183"/>
            <a:ext cx="7891204"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endParaRPr lang="en-US" sz="2400" dirty="0" smtClean="0">
              <a:solidFill>
                <a:srgbClr val="000000"/>
              </a:solidFill>
              <a:latin typeface="Arial" charset="0"/>
              <a:ea typeface="ＭＳ Ｐゴシック" charset="0"/>
              <a:cs typeface="Arial" charset="0"/>
            </a:endParaRPr>
          </a:p>
        </p:txBody>
      </p:sp>
      <p:pic>
        <p:nvPicPr>
          <p:cNvPr id="7" name="Picture 4" descr="Screen shot 2011-06-20 at 7.26.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03175" y="3173428"/>
            <a:ext cx="4769540" cy="329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
          <p:cNvGrpSpPr>
            <a:grpSpLocks/>
          </p:cNvGrpSpPr>
          <p:nvPr/>
        </p:nvGrpSpPr>
        <p:grpSpPr bwMode="auto">
          <a:xfrm>
            <a:off x="1321782" y="1597501"/>
            <a:ext cx="6568076" cy="1372271"/>
            <a:chOff x="520700" y="5127484"/>
            <a:chExt cx="8159062" cy="1463816"/>
          </a:xfrm>
        </p:grpSpPr>
        <p:pic>
          <p:nvPicPr>
            <p:cNvPr id="9" name="Picture 2" descr="Screen shot 2011-06-20 at 7.19.54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0700" y="5127484"/>
              <a:ext cx="7531100" cy="146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Screen shot 2011-06-20 at 7.24.3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84038" y="5127484"/>
              <a:ext cx="2195724" cy="146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
          <p:cNvSpPr>
            <a:spLocks noChangeArrowheads="1"/>
          </p:cNvSpPr>
          <p:nvPr/>
        </p:nvSpPr>
        <p:spPr bwMode="auto">
          <a:xfrm>
            <a:off x="250419" y="3515566"/>
            <a:ext cx="383157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2400" b="1" dirty="0" smtClean="0">
                <a:latin typeface="Arial"/>
                <a:cs typeface="Arial"/>
              </a:rPr>
              <a:t>A lot like meiosis…</a:t>
            </a:r>
          </a:p>
          <a:p>
            <a:endParaRPr lang="en-US" altLang="ja-JP" sz="2400" dirty="0" smtClean="0">
              <a:latin typeface="Arial"/>
              <a:cs typeface="Arial"/>
            </a:endParaRPr>
          </a:p>
          <a:p>
            <a:r>
              <a:rPr lang="en-US" altLang="ja-JP" sz="2400" dirty="0" smtClean="0">
                <a:latin typeface="Arial"/>
                <a:cs typeface="Arial"/>
              </a:rPr>
              <a:t>Parent </a:t>
            </a:r>
            <a:r>
              <a:rPr lang="en-US" altLang="ja-JP" sz="2400" dirty="0">
                <a:latin typeface="Arial"/>
                <a:cs typeface="Arial"/>
              </a:rPr>
              <a:t>chromosomes</a:t>
            </a:r>
            <a:r>
              <a:rPr lang="en-US" altLang="ja-JP" sz="2400" dirty="0" smtClean="0">
                <a:latin typeface="Arial"/>
                <a:cs typeface="Arial"/>
              </a:rPr>
              <a:t> </a:t>
            </a:r>
            <a:r>
              <a:rPr lang="ja-JP" altLang="en-US" sz="2400" dirty="0" smtClean="0">
                <a:latin typeface="Arial"/>
                <a:cs typeface="Arial"/>
              </a:rPr>
              <a:t>“</a:t>
            </a:r>
            <a:r>
              <a:rPr lang="en-US" altLang="ja-JP" sz="2400" dirty="0">
                <a:latin typeface="Arial"/>
                <a:cs typeface="Arial"/>
              </a:rPr>
              <a:t>cross over</a:t>
            </a:r>
            <a:r>
              <a:rPr lang="ja-JP" altLang="en-US" sz="2400" dirty="0">
                <a:latin typeface="Arial"/>
                <a:cs typeface="Arial"/>
              </a:rPr>
              <a:t>”</a:t>
            </a:r>
            <a:r>
              <a:rPr lang="en-US" altLang="ja-JP" sz="2400" dirty="0">
                <a:latin typeface="Arial"/>
                <a:cs typeface="Arial"/>
              </a:rPr>
              <a:t> </a:t>
            </a:r>
            <a:r>
              <a:rPr lang="en-US" altLang="ja-JP" sz="2400" dirty="0" smtClean="0">
                <a:latin typeface="Arial"/>
                <a:cs typeface="Arial"/>
              </a:rPr>
              <a:t>twice </a:t>
            </a:r>
            <a:r>
              <a:rPr lang="en-US" altLang="ja-JP" sz="2400" dirty="0">
                <a:latin typeface="Arial"/>
                <a:cs typeface="Arial"/>
              </a:rPr>
              <a:t>to produce offspring that are a mixture of traits</a:t>
            </a:r>
            <a:endParaRPr lang="en-US" sz="2400" dirty="0">
              <a:latin typeface="Arial"/>
              <a:cs typeface="Arial"/>
            </a:endParaRPr>
          </a:p>
        </p:txBody>
      </p:sp>
      <p:sp>
        <p:nvSpPr>
          <p:cNvPr id="12"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inheritance</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4265977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2-10-25 at 2.57.3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94393" y="3717492"/>
            <a:ext cx="3596511" cy="2892674"/>
          </a:xfrm>
          <a:prstGeom prst="rect">
            <a:avLst/>
          </a:prstGeom>
        </p:spPr>
      </p:pic>
      <p:pic>
        <p:nvPicPr>
          <p:cNvPr id="15" name="Picture 14" descr="Screen Shot 2012-10-25 at 2.38.48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9644" y="4179773"/>
            <a:ext cx="3149453" cy="2139973"/>
          </a:xfrm>
          <a:prstGeom prst="rect">
            <a:avLst/>
          </a:prstGeom>
        </p:spPr>
      </p:pic>
      <p:pic>
        <p:nvPicPr>
          <p:cNvPr id="14" name="Picture 13" descr="Screen Shot 2012-10-25 at 2.37.0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2405" y="4148793"/>
            <a:ext cx="2931595" cy="2016049"/>
          </a:xfrm>
          <a:prstGeom prst="rect">
            <a:avLst/>
          </a:prstGeom>
        </p:spPr>
      </p:pic>
      <p:sp>
        <p:nvSpPr>
          <p:cNvPr id="2" name="TextBox 1"/>
          <p:cNvSpPr txBox="1"/>
          <p:nvPr/>
        </p:nvSpPr>
        <p:spPr>
          <a:xfrm>
            <a:off x="898331" y="3531621"/>
            <a:ext cx="1688242" cy="369332"/>
          </a:xfrm>
          <a:prstGeom prst="rect">
            <a:avLst/>
          </a:prstGeom>
          <a:noFill/>
        </p:spPr>
        <p:txBody>
          <a:bodyPr wrap="square" rtlCol="0">
            <a:spAutoFit/>
          </a:bodyPr>
          <a:lstStyle/>
          <a:p>
            <a:r>
              <a:rPr lang="en-US" dirty="0" smtClean="0">
                <a:latin typeface="Arial"/>
                <a:cs typeface="Arial"/>
              </a:rPr>
              <a:t>Generation 1</a:t>
            </a:r>
            <a:endParaRPr lang="en-US" dirty="0">
              <a:latin typeface="Arial"/>
              <a:cs typeface="Arial"/>
            </a:endParaRPr>
          </a:p>
        </p:txBody>
      </p:sp>
      <p:sp>
        <p:nvSpPr>
          <p:cNvPr id="9" name="Right Arrow 8"/>
          <p:cNvSpPr/>
          <p:nvPr/>
        </p:nvSpPr>
        <p:spPr>
          <a:xfrm>
            <a:off x="2831264" y="4755296"/>
            <a:ext cx="567833" cy="546798"/>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69630" y="3531621"/>
            <a:ext cx="1688242" cy="369332"/>
          </a:xfrm>
          <a:prstGeom prst="rect">
            <a:avLst/>
          </a:prstGeom>
          <a:noFill/>
        </p:spPr>
        <p:txBody>
          <a:bodyPr wrap="square" rtlCol="0">
            <a:spAutoFit/>
          </a:bodyPr>
          <a:lstStyle/>
          <a:p>
            <a:r>
              <a:rPr lang="en-US" dirty="0" smtClean="0">
                <a:latin typeface="Arial"/>
                <a:cs typeface="Arial"/>
              </a:rPr>
              <a:t>Generation 30</a:t>
            </a:r>
            <a:endParaRPr lang="en-US" dirty="0">
              <a:latin typeface="Arial"/>
              <a:cs typeface="Arial"/>
            </a:endParaRPr>
          </a:p>
        </p:txBody>
      </p:sp>
      <p:sp>
        <p:nvSpPr>
          <p:cNvPr id="10" name="Right Arrow 9"/>
          <p:cNvSpPr/>
          <p:nvPr/>
        </p:nvSpPr>
        <p:spPr>
          <a:xfrm>
            <a:off x="5823644" y="4755296"/>
            <a:ext cx="567833" cy="546798"/>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799436" y="3531621"/>
            <a:ext cx="1688242" cy="369332"/>
          </a:xfrm>
          <a:prstGeom prst="rect">
            <a:avLst/>
          </a:prstGeom>
          <a:noFill/>
        </p:spPr>
        <p:txBody>
          <a:bodyPr wrap="square" rtlCol="0">
            <a:spAutoFit/>
          </a:bodyPr>
          <a:lstStyle/>
          <a:p>
            <a:r>
              <a:rPr lang="en-US" dirty="0" smtClean="0">
                <a:latin typeface="Arial"/>
                <a:cs typeface="Arial"/>
              </a:rPr>
              <a:t>Generation 90</a:t>
            </a:r>
            <a:endParaRPr lang="en-US" dirty="0">
              <a:latin typeface="Arial"/>
              <a:cs typeface="Arial"/>
            </a:endParaRPr>
          </a:p>
        </p:txBody>
      </p:sp>
      <p:sp>
        <p:nvSpPr>
          <p:cNvPr id="13"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time</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
        <p:nvSpPr>
          <p:cNvPr id="17" name="TextBox 16"/>
          <p:cNvSpPr txBox="1"/>
          <p:nvPr/>
        </p:nvSpPr>
        <p:spPr>
          <a:xfrm>
            <a:off x="249644" y="1879600"/>
            <a:ext cx="8700963" cy="1338828"/>
          </a:xfrm>
          <a:prstGeom prst="rect">
            <a:avLst/>
          </a:prstGeom>
          <a:noFill/>
        </p:spPr>
        <p:txBody>
          <a:bodyPr wrap="square" rtlCol="0">
            <a:spAutoFit/>
          </a:bodyPr>
          <a:lstStyle/>
          <a:p>
            <a:r>
              <a:rPr lang="en-US" sz="2700" dirty="0" smtClean="0">
                <a:solidFill>
                  <a:srgbClr val="000000"/>
                </a:solidFill>
                <a:latin typeface="Arial" charset="0"/>
                <a:ea typeface="ＭＳ Ｐゴシック" charset="0"/>
                <a:cs typeface="Arial" charset="0"/>
              </a:rPr>
              <a:t>over many generations, adaptations will spread through the population; traits that work less well will dwindle</a:t>
            </a:r>
          </a:p>
          <a:p>
            <a:endParaRPr lang="en-US" sz="2700" dirty="0"/>
          </a:p>
        </p:txBody>
      </p:sp>
    </p:spTree>
    <p:extLst>
      <p:ext uri="{BB962C8B-B14F-4D97-AF65-F5344CB8AC3E}">
        <p14:creationId xmlns:p14="http://schemas.microsoft.com/office/powerpoint/2010/main" val="35598380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457200" y="1372890"/>
            <a:ext cx="8229600" cy="4525963"/>
          </a:xfrm>
        </p:spPr>
        <p:txBody>
          <a:bodyPr/>
          <a:lstStyle/>
          <a:p>
            <a:r>
              <a:rPr lang="en-US" sz="2400" dirty="0">
                <a:latin typeface="Arial" charset="0"/>
                <a:ea typeface="ＭＳ Ｐゴシック" charset="0"/>
                <a:cs typeface="Arial" charset="0"/>
              </a:rPr>
              <a:t>Keep the program running for many generations, and watch the cars evolve over time!</a:t>
            </a:r>
          </a:p>
        </p:txBody>
      </p:sp>
      <p:pic>
        <p:nvPicPr>
          <p:cNvPr id="56324" name="Picture 1" descr="Screen Shot 2012-07-01 at 5.31.4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5463" y="2111078"/>
            <a:ext cx="5334000"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0" y="296863"/>
            <a:ext cx="9144000" cy="158273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p>
          <a:p>
            <a:r>
              <a:rPr lang="en-US" sz="3556" dirty="0" smtClean="0">
                <a:solidFill>
                  <a:srgbClr val="4A452A"/>
                </a:solidFill>
                <a:latin typeface="Impact" charset="0"/>
                <a:ea typeface="ＭＳ Ｐゴシック" charset="0"/>
                <a:cs typeface="Impact" charset="0"/>
              </a:rPr>
              <a:t>time</a:t>
            </a:r>
            <a:r>
              <a:rPr lang="en-US" dirty="0" smtClean="0">
                <a:solidFill>
                  <a:srgbClr val="4A452A"/>
                </a:solidFill>
                <a:latin typeface="Impact" charset="0"/>
                <a:ea typeface="ＭＳ Ｐゴシック" charset="0"/>
                <a:cs typeface="Impact" charset="0"/>
              </a:rPr>
              <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34271812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824395" y="1603354"/>
            <a:ext cx="7350125" cy="4525963"/>
          </a:xfrm>
        </p:spPr>
        <p:txBody>
          <a:bodyPr/>
          <a:lstStyle/>
          <a:p>
            <a:r>
              <a:rPr lang="en-US" sz="4800" dirty="0">
                <a:latin typeface="Arial" charset="0"/>
                <a:ea typeface="ＭＳ Ｐゴシック" charset="0"/>
                <a:cs typeface="Arial" charset="0"/>
              </a:rPr>
              <a:t>Variation</a:t>
            </a:r>
          </a:p>
          <a:p>
            <a:r>
              <a:rPr lang="en-US" sz="4800" dirty="0">
                <a:latin typeface="Arial" charset="0"/>
                <a:ea typeface="ＭＳ Ｐゴシック" charset="0"/>
                <a:cs typeface="Arial" charset="0"/>
              </a:rPr>
              <a:t>Inheritance</a:t>
            </a:r>
          </a:p>
          <a:p>
            <a:r>
              <a:rPr lang="en-US" sz="4800" dirty="0">
                <a:latin typeface="Arial" charset="0"/>
                <a:ea typeface="ＭＳ Ｐゴシック" charset="0"/>
                <a:cs typeface="Arial" charset="0"/>
              </a:rPr>
              <a:t>Selection</a:t>
            </a:r>
          </a:p>
          <a:p>
            <a:r>
              <a:rPr lang="en-US" sz="4800" dirty="0">
                <a:latin typeface="Arial" charset="0"/>
                <a:ea typeface="ＭＳ Ｐゴシック" charset="0"/>
                <a:cs typeface="Arial" charset="0"/>
              </a:rPr>
              <a:t>Time </a:t>
            </a:r>
            <a:r>
              <a:rPr lang="en-US" sz="4800" dirty="0" smtClean="0">
                <a:latin typeface="Arial" charset="0"/>
                <a:ea typeface="ＭＳ Ｐゴシック" charset="0"/>
                <a:cs typeface="Arial" charset="0"/>
              </a:rPr>
              <a:t>(generations)</a:t>
            </a:r>
            <a:endParaRPr lang="en-US" sz="4800" dirty="0">
              <a:latin typeface="Arial" charset="0"/>
              <a:ea typeface="ＭＳ Ｐゴシック" charset="0"/>
              <a:cs typeface="Arial" charset="0"/>
            </a:endParaRPr>
          </a:p>
          <a:p>
            <a:r>
              <a:rPr lang="en-US" sz="4800" dirty="0">
                <a:solidFill>
                  <a:srgbClr val="FF0000"/>
                </a:solidFill>
                <a:latin typeface="Arial" charset="0"/>
                <a:ea typeface="ＭＳ Ｐゴシック" charset="0"/>
                <a:cs typeface="Arial" charset="0"/>
              </a:rPr>
              <a:t>Design??</a:t>
            </a:r>
          </a:p>
        </p:txBody>
      </p:sp>
      <p:sp>
        <p:nvSpPr>
          <p:cNvPr id="5" name="Title 1"/>
          <p:cNvSpPr txBox="1">
            <a:spLocks/>
          </p:cNvSpPr>
          <p:nvPr/>
        </p:nvSpPr>
        <p:spPr>
          <a:xfrm>
            <a:off x="0" y="296863"/>
            <a:ext cx="9144000" cy="15827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4760099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1429" y="3819668"/>
            <a:ext cx="2445130" cy="2740351"/>
          </a:xfrm>
          <a:prstGeom prst="rect">
            <a:avLst/>
          </a:prstGeom>
        </p:spPr>
      </p:pic>
      <p:sp>
        <p:nvSpPr>
          <p:cNvPr id="2" name="Title 1"/>
          <p:cNvSpPr>
            <a:spLocks noGrp="1"/>
          </p:cNvSpPr>
          <p:nvPr>
            <p:ph type="title"/>
          </p:nvPr>
        </p:nvSpPr>
        <p:spPr/>
        <p:txBody>
          <a:bodyPr>
            <a:noAutofit/>
          </a:bodyPr>
          <a:lstStyle/>
          <a:p>
            <a:r>
              <a:rPr lang="en-US" sz="3200" dirty="0" err="1" smtClean="0">
                <a:latin typeface="Arial Black"/>
                <a:cs typeface="Arial Black"/>
              </a:rPr>
              <a:t>BoxCar</a:t>
            </a:r>
            <a:r>
              <a:rPr lang="en-US" sz="3200" dirty="0" smtClean="0">
                <a:latin typeface="Arial Black"/>
                <a:cs typeface="Arial Black"/>
              </a:rPr>
              <a:t> allows you to add design into your vehicles along the way	</a:t>
            </a:r>
            <a:endParaRPr lang="en-US" sz="3200" dirty="0">
              <a:latin typeface="Arial Black"/>
              <a:cs typeface="Arial Black"/>
            </a:endParaRPr>
          </a:p>
        </p:txBody>
      </p:sp>
      <p:sp>
        <p:nvSpPr>
          <p:cNvPr id="3" name="Content Placeholder 2"/>
          <p:cNvSpPr>
            <a:spLocks noGrp="1"/>
          </p:cNvSpPr>
          <p:nvPr>
            <p:ph idx="1"/>
          </p:nvPr>
        </p:nvSpPr>
        <p:spPr/>
        <p:txBody>
          <a:bodyPr/>
          <a:lstStyle/>
          <a:p>
            <a:r>
              <a:rPr lang="en-US" dirty="0" smtClean="0">
                <a:latin typeface="Arial"/>
                <a:cs typeface="Arial"/>
              </a:rPr>
              <a:t>How does this differ from evolution by natural selection?</a:t>
            </a:r>
          </a:p>
          <a:p>
            <a:r>
              <a:rPr lang="en-US" dirty="0" smtClean="0">
                <a:latin typeface="Arial"/>
                <a:cs typeface="Arial"/>
              </a:rPr>
              <a:t>What are potential issues to address when using </a:t>
            </a:r>
            <a:r>
              <a:rPr lang="en-US" dirty="0" err="1" smtClean="0">
                <a:latin typeface="Arial"/>
                <a:cs typeface="Arial"/>
              </a:rPr>
              <a:t>BoxCar</a:t>
            </a:r>
            <a:r>
              <a:rPr lang="en-US" dirty="0" smtClean="0">
                <a:latin typeface="Arial"/>
                <a:cs typeface="Arial"/>
              </a:rPr>
              <a:t> to reinforce principles of evolution in your classroom?</a:t>
            </a:r>
            <a:endParaRPr lang="en-US" dirty="0">
              <a:latin typeface="Arial"/>
              <a:cs typeface="Arial"/>
            </a:endParaRPr>
          </a:p>
        </p:txBody>
      </p:sp>
      <p:pic>
        <p:nvPicPr>
          <p:cNvPr id="4" name="Picture 3"/>
          <p:cNvPicPr>
            <a:picLocks noChangeAspect="1"/>
          </p:cNvPicPr>
          <p:nvPr/>
        </p:nvPicPr>
        <p:blipFill>
          <a:blip r:embed="rId4"/>
          <a:stretch>
            <a:fillRect/>
          </a:stretch>
        </p:blipFill>
        <p:spPr>
          <a:xfrm>
            <a:off x="1010011" y="4432809"/>
            <a:ext cx="3063454" cy="2065250"/>
          </a:xfrm>
          <a:prstGeom prst="rect">
            <a:avLst/>
          </a:prstGeom>
        </p:spPr>
      </p:pic>
      <p:sp>
        <p:nvSpPr>
          <p:cNvPr id="5" name="TextBox 4"/>
          <p:cNvSpPr txBox="1"/>
          <p:nvPr/>
        </p:nvSpPr>
        <p:spPr>
          <a:xfrm>
            <a:off x="4259327" y="4848230"/>
            <a:ext cx="991261" cy="923330"/>
          </a:xfrm>
          <a:prstGeom prst="rect">
            <a:avLst/>
          </a:prstGeom>
          <a:noFill/>
        </p:spPr>
        <p:txBody>
          <a:bodyPr wrap="square" rtlCol="0">
            <a:spAutoFit/>
          </a:bodyPr>
          <a:lstStyle/>
          <a:p>
            <a:r>
              <a:rPr lang="en-US" sz="5400" dirty="0">
                <a:solidFill>
                  <a:schemeClr val="bg2">
                    <a:lumMod val="25000"/>
                  </a:schemeClr>
                </a:solidFill>
                <a:latin typeface="Impact"/>
                <a:cs typeface="Impact"/>
              </a:rPr>
              <a:t>v</a:t>
            </a:r>
            <a:r>
              <a:rPr lang="en-US" sz="5400" dirty="0" smtClean="0">
                <a:solidFill>
                  <a:schemeClr val="bg2">
                    <a:lumMod val="25000"/>
                  </a:schemeClr>
                </a:solidFill>
                <a:latin typeface="Impact"/>
                <a:cs typeface="Impact"/>
              </a:rPr>
              <a:t>s.</a:t>
            </a:r>
            <a:endParaRPr lang="en-US" sz="5400" dirty="0">
              <a:solidFill>
                <a:schemeClr val="bg2">
                  <a:lumMod val="25000"/>
                </a:schemeClr>
              </a:solidFill>
              <a:latin typeface="Impact"/>
              <a:cs typeface="Impact"/>
            </a:endParaRPr>
          </a:p>
        </p:txBody>
      </p:sp>
    </p:spTree>
    <p:extLst>
      <p:ext uri="{BB962C8B-B14F-4D97-AF65-F5344CB8AC3E}">
        <p14:creationId xmlns:p14="http://schemas.microsoft.com/office/powerpoint/2010/main" val="29158284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79623" y="4976988"/>
            <a:ext cx="2564376" cy="1881012"/>
          </a:xfrm>
          <a:prstGeom prst="rect">
            <a:avLst/>
          </a:prstGeom>
        </p:spPr>
      </p:pic>
      <p:pic>
        <p:nvPicPr>
          <p:cNvPr id="10" name="Picture 9"/>
          <p:cNvPicPr>
            <a:picLocks noChangeAspect="1"/>
          </p:cNvPicPr>
          <p:nvPr/>
        </p:nvPicPr>
        <p:blipFill>
          <a:blip r:embed="rId4"/>
          <a:stretch>
            <a:fillRect/>
          </a:stretch>
        </p:blipFill>
        <p:spPr>
          <a:xfrm>
            <a:off x="0" y="4704904"/>
            <a:ext cx="3831131" cy="2153096"/>
          </a:xfrm>
          <a:prstGeom prst="rect">
            <a:avLst/>
          </a:prstGeom>
        </p:spPr>
      </p:pic>
      <p:pic>
        <p:nvPicPr>
          <p:cNvPr id="11" name="Picture 10" descr="Screen Shot 2012-11-01 at 8.25.38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678198"/>
            <a:ext cx="2376142" cy="2044348"/>
          </a:xfrm>
          <a:prstGeom prst="rect">
            <a:avLst/>
          </a:prstGeom>
        </p:spPr>
      </p:pic>
      <p:pic>
        <p:nvPicPr>
          <p:cNvPr id="12" name="Picture 11"/>
          <p:cNvPicPr>
            <a:picLocks noChangeAspect="1"/>
          </p:cNvPicPr>
          <p:nvPr/>
        </p:nvPicPr>
        <p:blipFill>
          <a:blip r:embed="rId6"/>
          <a:stretch>
            <a:fillRect/>
          </a:stretch>
        </p:blipFill>
        <p:spPr>
          <a:xfrm>
            <a:off x="2358502" y="2678198"/>
            <a:ext cx="2915780" cy="2041046"/>
          </a:xfrm>
          <a:prstGeom prst="rect">
            <a:avLst/>
          </a:prstGeom>
        </p:spPr>
      </p:pic>
      <p:pic>
        <p:nvPicPr>
          <p:cNvPr id="9" name="Picture 8" descr="Screen Shot 2012-11-01 at 8.20.21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74282" y="2678197"/>
            <a:ext cx="3869717" cy="2302039"/>
          </a:xfrm>
          <a:prstGeom prst="rect">
            <a:avLst/>
          </a:prstGeom>
        </p:spPr>
      </p:pic>
      <p:pic>
        <p:nvPicPr>
          <p:cNvPr id="13" name="Picture 12"/>
          <p:cNvPicPr>
            <a:picLocks noChangeAspect="1"/>
          </p:cNvPicPr>
          <p:nvPr/>
        </p:nvPicPr>
        <p:blipFill>
          <a:blip r:embed="rId8"/>
          <a:stretch>
            <a:fillRect/>
          </a:stretch>
        </p:blipFill>
        <p:spPr>
          <a:xfrm>
            <a:off x="3669067" y="4675082"/>
            <a:ext cx="2910556" cy="2182917"/>
          </a:xfrm>
          <a:prstGeom prst="rect">
            <a:avLst/>
          </a:prstGeom>
        </p:spPr>
      </p:pic>
      <p:sp>
        <p:nvSpPr>
          <p:cNvPr id="16" name="Title 1"/>
          <p:cNvSpPr>
            <a:spLocks noGrp="1"/>
          </p:cNvSpPr>
          <p:nvPr>
            <p:ph type="title"/>
          </p:nvPr>
        </p:nvSpPr>
        <p:spPr>
          <a:xfrm>
            <a:off x="0" y="42335"/>
            <a:ext cx="9144000" cy="2424198"/>
          </a:xfrm>
        </p:spPr>
        <p:txBody>
          <a:bodyPr>
            <a:normAutofit fontScale="90000"/>
          </a:bodyPr>
          <a:lstStyle/>
          <a:p>
            <a:r>
              <a:rPr lang="en-US" dirty="0">
                <a:solidFill>
                  <a:srgbClr val="4A452A"/>
                </a:solidFill>
                <a:latin typeface="Impact" charset="0"/>
                <a:ea typeface="ＭＳ Ｐゴシック" charset="0"/>
                <a:cs typeface="Impact" charset="0"/>
              </a:rPr>
              <a:t>You as an engineer:</a:t>
            </a:r>
            <a:br>
              <a:rPr lang="en-US" dirty="0">
                <a:solidFill>
                  <a:srgbClr val="4A452A"/>
                </a:solidFill>
                <a:latin typeface="Impact" charset="0"/>
                <a:ea typeface="ＭＳ Ｐゴシック" charset="0"/>
                <a:cs typeface="Impact" charset="0"/>
              </a:rPr>
            </a:br>
            <a:r>
              <a:rPr lang="en-US" dirty="0" smtClean="0">
                <a:latin typeface="Arial" charset="0"/>
                <a:ea typeface="ＭＳ Ｐゴシック" charset="0"/>
                <a:cs typeface="Arial" charset="0"/>
              </a:rPr>
              <a:t>Create a car that is best </a:t>
            </a:r>
            <a:br>
              <a:rPr lang="en-US" dirty="0" smtClean="0">
                <a:latin typeface="Arial" charset="0"/>
                <a:ea typeface="ＭＳ Ｐゴシック" charset="0"/>
                <a:cs typeface="Arial" charset="0"/>
              </a:rPr>
            </a:br>
            <a:r>
              <a:rPr lang="en-US" dirty="0" smtClean="0">
                <a:latin typeface="Arial" charset="0"/>
                <a:ea typeface="ＭＳ Ｐゴシック" charset="0"/>
                <a:cs typeface="Arial" charset="0"/>
              </a:rPr>
              <a:t>adapted to it’s environment </a:t>
            </a:r>
            <a:br>
              <a:rPr lang="en-US" dirty="0" smtClean="0">
                <a:latin typeface="Arial" charset="0"/>
                <a:ea typeface="ＭＳ Ｐゴシック" charset="0"/>
                <a:cs typeface="Arial" charset="0"/>
              </a:rPr>
            </a:br>
            <a:r>
              <a:rPr lang="en-US" sz="800" dirty="0">
                <a:latin typeface="Arial" charset="0"/>
                <a:ea typeface="ＭＳ Ｐゴシック" charset="0"/>
                <a:cs typeface="Arial" charset="0"/>
              </a:rPr>
              <a:t> </a:t>
            </a:r>
            <a:r>
              <a:rPr lang="en-US" dirty="0" smtClean="0">
                <a:latin typeface="Arial" charset="0"/>
                <a:ea typeface="ＭＳ Ｐゴシック" charset="0"/>
                <a:cs typeface="Arial" charset="0"/>
              </a:rPr>
              <a:t/>
            </a:r>
            <a:br>
              <a:rPr lang="en-US" dirty="0" smtClean="0">
                <a:latin typeface="Arial" charset="0"/>
                <a:ea typeface="ＭＳ Ｐゴシック" charset="0"/>
                <a:cs typeface="Arial" charset="0"/>
              </a:rPr>
            </a:br>
            <a:r>
              <a:rPr lang="en-US" sz="2200" dirty="0" smtClean="0">
                <a:latin typeface="Arial" charset="0"/>
                <a:ea typeface="ＭＳ Ｐゴシック" charset="0"/>
                <a:cs typeface="Arial" charset="0"/>
              </a:rPr>
              <a:t>(a car’s “fitness” is dependent on how far it can travel in the environment)</a:t>
            </a:r>
            <a:endParaRPr lang="en-US" sz="2200" dirty="0">
              <a:latin typeface="Arial" charset="0"/>
              <a:ea typeface="ＭＳ Ｐゴシック" charset="0"/>
              <a:cs typeface="Arial" charset="0"/>
            </a:endParaRPr>
          </a:p>
        </p:txBody>
      </p:sp>
    </p:spTree>
    <p:extLst>
      <p:ext uri="{BB962C8B-B14F-4D97-AF65-F5344CB8AC3E}">
        <p14:creationId xmlns:p14="http://schemas.microsoft.com/office/powerpoint/2010/main" val="32999246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Screen shot 2011-06-18 at 2.45.56 PM.png"/>
          <p:cNvPicPr>
            <a:picLocks noChangeAspect="1"/>
          </p:cNvPicPr>
          <p:nvPr/>
        </p:nvPicPr>
        <p:blipFill>
          <a:blip r:embed="rId3" cstate="print">
            <a:extLst>
              <a:ext uri="{28A0092B-C50C-407E-A947-70E740481C1C}">
                <a14:useLocalDpi xmlns:a14="http://schemas.microsoft.com/office/drawing/2010/main"/>
              </a:ext>
            </a:extLst>
          </a:blip>
          <a:srcRect b="5135"/>
          <a:stretch>
            <a:fillRect/>
          </a:stretch>
        </p:blipFill>
        <p:spPr bwMode="auto">
          <a:xfrm>
            <a:off x="0" y="14288"/>
            <a:ext cx="9144000"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1181100" y="2193925"/>
            <a:ext cx="1447800" cy="488950"/>
          </a:xfrm>
          <a:prstGeom prst="donut">
            <a:avLst>
              <a:gd name="adj" fmla="val 1322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0420" name="TextBox 5"/>
          <p:cNvSpPr txBox="1">
            <a:spLocks noChangeArrowheads="1"/>
          </p:cNvSpPr>
          <p:nvPr/>
        </p:nvSpPr>
        <p:spPr bwMode="auto">
          <a:xfrm>
            <a:off x="347663" y="5286375"/>
            <a:ext cx="8499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rial"/>
                <a:cs typeface="Arial"/>
              </a:rPr>
              <a:t>COPYING A CAR OUT OF THE POPULATION:</a:t>
            </a:r>
          </a:p>
          <a:p>
            <a:pPr eaLnBrk="1" hangingPunct="1">
              <a:buFontTx/>
              <a:buChar char="-"/>
            </a:pPr>
            <a:r>
              <a:rPr lang="en-US" sz="1800" dirty="0">
                <a:latin typeface="Arial"/>
                <a:cs typeface="Arial"/>
              </a:rPr>
              <a:t>Click on the row in the table representing the car you want</a:t>
            </a:r>
          </a:p>
          <a:p>
            <a:pPr eaLnBrk="1" hangingPunct="1">
              <a:buFontTx/>
              <a:buChar char="-"/>
            </a:pPr>
            <a:r>
              <a:rPr lang="en-US" sz="1800" dirty="0">
                <a:latin typeface="Arial"/>
                <a:cs typeface="Arial"/>
              </a:rPr>
              <a:t>Click </a:t>
            </a:r>
            <a:r>
              <a:rPr lang="ja-JP" altLang="en-US" sz="1800" dirty="0">
                <a:latin typeface="Arial"/>
                <a:cs typeface="Arial"/>
              </a:rPr>
              <a:t>“</a:t>
            </a:r>
            <a:r>
              <a:rPr lang="en-US" altLang="ja-JP" sz="1800" dirty="0">
                <a:latin typeface="Arial"/>
                <a:cs typeface="Arial"/>
              </a:rPr>
              <a:t>copy selected</a:t>
            </a:r>
            <a:r>
              <a:rPr lang="ja-JP" altLang="en-US" sz="1800" dirty="0">
                <a:latin typeface="Arial"/>
                <a:cs typeface="Arial"/>
              </a:rPr>
              <a:t>”</a:t>
            </a:r>
            <a:endParaRPr lang="en-US" altLang="ja-JP" sz="1800" dirty="0">
              <a:latin typeface="Arial"/>
              <a:cs typeface="Arial"/>
            </a:endParaRPr>
          </a:p>
          <a:p>
            <a:pPr eaLnBrk="1" hangingPunct="1">
              <a:buFontTx/>
              <a:buChar char="-"/>
            </a:pPr>
            <a:r>
              <a:rPr lang="en-US" sz="1800" dirty="0">
                <a:latin typeface="Arial"/>
                <a:cs typeface="Arial"/>
              </a:rPr>
              <a:t>Paste into a new population on a new track, or back into the designer</a:t>
            </a:r>
          </a:p>
        </p:txBody>
      </p:sp>
    </p:spTree>
    <p:extLst>
      <p:ext uri="{BB962C8B-B14F-4D97-AF65-F5344CB8AC3E}">
        <p14:creationId xmlns:p14="http://schemas.microsoft.com/office/powerpoint/2010/main" val="3610540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9600" cy="1143000"/>
          </a:xfrm>
        </p:spPr>
        <p:txBody>
          <a:bodyPr/>
          <a:lstStyle/>
          <a:p>
            <a:r>
              <a:rPr lang="en-US" sz="2800" b="1" dirty="0">
                <a:latin typeface="Arial"/>
                <a:ea typeface="ＭＳ Ｐゴシック" charset="0"/>
                <a:cs typeface="Arial"/>
              </a:rPr>
              <a:t>Evolution with hand-engineering in BoxCar2D</a:t>
            </a:r>
            <a:r>
              <a:rPr lang="en-US" sz="2800" dirty="0">
                <a:latin typeface="Arial"/>
                <a:ea typeface="ＭＳ Ｐゴシック" charset="0"/>
                <a:cs typeface="Arial"/>
              </a:rPr>
              <a:t/>
            </a:r>
            <a:br>
              <a:rPr lang="en-US" sz="2800" dirty="0">
                <a:latin typeface="Arial"/>
                <a:ea typeface="ＭＳ Ｐゴシック" charset="0"/>
                <a:cs typeface="Arial"/>
              </a:rPr>
            </a:br>
            <a:r>
              <a:rPr lang="en-US" sz="2400" dirty="0">
                <a:latin typeface="Arial"/>
                <a:ea typeface="ＭＳ Ｐゴシック" charset="0"/>
                <a:cs typeface="Arial"/>
              </a:rPr>
              <a:t>(excerpted from boxcar2d.com/</a:t>
            </a:r>
            <a:r>
              <a:rPr lang="en-US" sz="2400" dirty="0" err="1">
                <a:latin typeface="Arial"/>
                <a:ea typeface="ＭＳ Ｐゴシック" charset="0"/>
                <a:cs typeface="Arial"/>
              </a:rPr>
              <a:t>about.html</a:t>
            </a:r>
            <a:r>
              <a:rPr lang="en-US" sz="2400" dirty="0">
                <a:latin typeface="Arial"/>
                <a:ea typeface="ＭＳ Ｐゴシック" charset="0"/>
                <a:cs typeface="Arial"/>
              </a:rPr>
              <a:t>)</a:t>
            </a:r>
          </a:p>
        </p:txBody>
      </p:sp>
      <p:pic>
        <p:nvPicPr>
          <p:cNvPr id="62467" name="Picture 4" descr="Screen shot 2011-06-20 at 7.51.00 PM.png"/>
          <p:cNvPicPr>
            <a:picLocks noChangeAspect="1"/>
          </p:cNvPicPr>
          <p:nvPr/>
        </p:nvPicPr>
        <p:blipFill>
          <a:blip r:embed="rId3" cstate="print">
            <a:extLst>
              <a:ext uri="{28A0092B-C50C-407E-A947-70E740481C1C}">
                <a14:useLocalDpi xmlns:a14="http://schemas.microsoft.com/office/drawing/2010/main"/>
              </a:ext>
            </a:extLst>
          </a:blip>
          <a:srcRect l="6721" t="4269" r="4013" b="9319"/>
          <a:stretch>
            <a:fillRect/>
          </a:stretch>
        </p:blipFill>
        <p:spPr bwMode="auto">
          <a:xfrm>
            <a:off x="795338" y="1185863"/>
            <a:ext cx="770572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7081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287338" y="1395413"/>
            <a:ext cx="8670925" cy="5378450"/>
          </a:xfrm>
        </p:spPr>
        <p:txBody>
          <a:bodyPr/>
          <a:lstStyle/>
          <a:p>
            <a:r>
              <a:rPr lang="en-US" sz="2800" dirty="0">
                <a:latin typeface="Arial"/>
                <a:ea typeface="ＭＳ Ｐゴシック" charset="0"/>
                <a:cs typeface="Arial"/>
              </a:rPr>
              <a:t>Importing your designed car into the program:</a:t>
            </a:r>
          </a:p>
          <a:p>
            <a:pPr lvl="1"/>
            <a:r>
              <a:rPr lang="en-US" dirty="0">
                <a:latin typeface="Arial"/>
                <a:ea typeface="ＭＳ Ｐゴシック" charset="0"/>
                <a:cs typeface="Arial"/>
              </a:rPr>
              <a:t>In the </a:t>
            </a:r>
            <a:r>
              <a:rPr lang="en-US" dirty="0" err="1">
                <a:latin typeface="Arial"/>
                <a:ea typeface="ＭＳ Ｐゴシック" charset="0"/>
                <a:cs typeface="Arial"/>
              </a:rPr>
              <a:t>Derp</a:t>
            </a:r>
            <a:r>
              <a:rPr lang="en-US" dirty="0">
                <a:latin typeface="Arial"/>
                <a:ea typeface="ＭＳ Ｐゴシック" charset="0"/>
                <a:cs typeface="Arial"/>
              </a:rPr>
              <a:t> Bike Designer, click </a:t>
            </a:r>
            <a:r>
              <a:rPr lang="ja-JP" altLang="en-US" dirty="0">
                <a:latin typeface="Arial"/>
                <a:ea typeface="ＭＳ Ｐゴシック" charset="0"/>
                <a:cs typeface="Arial"/>
              </a:rPr>
              <a:t>“</a:t>
            </a:r>
            <a:r>
              <a:rPr lang="en-US" altLang="ja-JP" dirty="0">
                <a:latin typeface="Arial"/>
                <a:ea typeface="ＭＳ Ｐゴシック" charset="0"/>
                <a:cs typeface="Arial"/>
              </a:rPr>
              <a:t>copy to clipboard</a:t>
            </a:r>
            <a:r>
              <a:rPr lang="ja-JP" altLang="en-US" dirty="0">
                <a:latin typeface="Arial"/>
                <a:ea typeface="ＭＳ Ｐゴシック" charset="0"/>
                <a:cs typeface="Arial"/>
              </a:rPr>
              <a:t>”</a:t>
            </a:r>
            <a:endParaRPr lang="en-US" altLang="ja-JP" dirty="0">
              <a:latin typeface="Arial"/>
              <a:ea typeface="ＭＳ Ｐゴシック" charset="0"/>
              <a:cs typeface="Arial"/>
            </a:endParaRPr>
          </a:p>
          <a:p>
            <a:pPr lvl="1"/>
            <a:r>
              <a:rPr lang="en-US" dirty="0">
                <a:latin typeface="Arial"/>
                <a:ea typeface="ＭＳ Ｐゴシック" charset="0"/>
                <a:cs typeface="Arial"/>
              </a:rPr>
              <a:t>Go to the main page, click </a:t>
            </a:r>
            <a:r>
              <a:rPr lang="ja-JP" altLang="en-US" dirty="0">
                <a:latin typeface="Arial"/>
                <a:ea typeface="ＭＳ Ｐゴシック" charset="0"/>
                <a:cs typeface="Arial"/>
              </a:rPr>
              <a:t>“</a:t>
            </a:r>
            <a:r>
              <a:rPr lang="en-US" altLang="ja-JP" dirty="0">
                <a:latin typeface="Arial"/>
                <a:ea typeface="ＭＳ Ｐゴシック" charset="0"/>
                <a:cs typeface="Arial"/>
              </a:rPr>
              <a:t>input seed/choose terrain</a:t>
            </a:r>
            <a:r>
              <a:rPr lang="ja-JP" altLang="en-US" dirty="0">
                <a:latin typeface="Arial"/>
                <a:ea typeface="ＭＳ Ｐゴシック" charset="0"/>
                <a:cs typeface="Arial"/>
              </a:rPr>
              <a:t>”</a:t>
            </a:r>
            <a:r>
              <a:rPr lang="en-US" altLang="ja-JP" dirty="0">
                <a:latin typeface="Arial"/>
                <a:ea typeface="ＭＳ Ｐゴシック" charset="0"/>
                <a:cs typeface="Arial"/>
              </a:rPr>
              <a:t> – keep on the same track </a:t>
            </a:r>
          </a:p>
          <a:p>
            <a:pPr lvl="1"/>
            <a:r>
              <a:rPr lang="en-US" dirty="0">
                <a:latin typeface="Arial"/>
                <a:ea typeface="ＭＳ Ｐゴシック" charset="0"/>
                <a:cs typeface="Arial"/>
              </a:rPr>
              <a:t>Click in the box that pops up and hit control-V to paste your car</a:t>
            </a:r>
            <a:r>
              <a:rPr lang="ja-JP" altLang="en-US" dirty="0">
                <a:latin typeface="Arial"/>
                <a:ea typeface="ＭＳ Ｐゴシック" charset="0"/>
                <a:cs typeface="Arial"/>
              </a:rPr>
              <a:t>’</a:t>
            </a:r>
            <a:r>
              <a:rPr lang="en-US" altLang="ja-JP" dirty="0">
                <a:latin typeface="Arial"/>
                <a:ea typeface="ＭＳ Ｐゴシック" charset="0"/>
                <a:cs typeface="Arial"/>
              </a:rPr>
              <a:t>s code</a:t>
            </a:r>
          </a:p>
          <a:p>
            <a:pPr lvl="1"/>
            <a:r>
              <a:rPr lang="en-US" dirty="0">
                <a:latin typeface="Arial"/>
                <a:ea typeface="ＭＳ Ｐゴシック" charset="0"/>
                <a:cs typeface="Arial"/>
              </a:rPr>
              <a:t>Click </a:t>
            </a:r>
            <a:r>
              <a:rPr lang="ja-JP" altLang="en-US" dirty="0">
                <a:latin typeface="Arial"/>
                <a:ea typeface="ＭＳ Ｐゴシック" charset="0"/>
                <a:cs typeface="Arial"/>
              </a:rPr>
              <a:t>“</a:t>
            </a:r>
            <a:r>
              <a:rPr lang="en-US" altLang="ja-JP" dirty="0">
                <a:latin typeface="Arial"/>
                <a:ea typeface="ＭＳ Ｐゴシック" charset="0"/>
                <a:cs typeface="Arial"/>
              </a:rPr>
              <a:t>input seed car</a:t>
            </a:r>
            <a:r>
              <a:rPr lang="ja-JP" altLang="en-US" dirty="0">
                <a:latin typeface="Arial"/>
                <a:ea typeface="ＭＳ Ｐゴシック" charset="0"/>
                <a:cs typeface="Arial"/>
              </a:rPr>
              <a:t>”</a:t>
            </a:r>
            <a:r>
              <a:rPr lang="en-US" altLang="ja-JP" dirty="0">
                <a:latin typeface="Arial"/>
                <a:ea typeface="ＭＳ Ｐゴシック" charset="0"/>
                <a:cs typeface="Arial"/>
              </a:rPr>
              <a:t> to start running</a:t>
            </a:r>
          </a:p>
          <a:p>
            <a:r>
              <a:rPr lang="en-US" sz="2800" dirty="0">
                <a:latin typeface="Arial"/>
                <a:ea typeface="ＭＳ Ｐゴシック" charset="0"/>
                <a:cs typeface="Arial"/>
              </a:rPr>
              <a:t>Your car will show up first; the next ones in the population will be mixtures of your design and random cars</a:t>
            </a:r>
          </a:p>
        </p:txBody>
      </p:sp>
      <p:sp>
        <p:nvSpPr>
          <p:cNvPr id="64515" name="Title 1"/>
          <p:cNvSpPr>
            <a:spLocks noGrp="1"/>
          </p:cNvSpPr>
          <p:nvPr>
            <p:ph type="title"/>
          </p:nvPr>
        </p:nvSpPr>
        <p:spPr>
          <a:xfrm>
            <a:off x="0" y="98425"/>
            <a:ext cx="9144000" cy="1143000"/>
          </a:xfrm>
        </p:spPr>
        <p:txBody>
          <a:bodyPr>
            <a:normAutofit fontScale="90000"/>
          </a:bodyPr>
          <a:lstStyle/>
          <a:p>
            <a:r>
              <a:rPr lang="en-US" sz="2800" b="1" dirty="0">
                <a:latin typeface="Arial"/>
                <a:ea typeface="ＭＳ Ｐゴシック" charset="0"/>
                <a:cs typeface="Arial"/>
              </a:rPr>
              <a:t>Evolution with hand-engineering in BoxCar2D</a:t>
            </a:r>
            <a:r>
              <a:rPr lang="en-US" sz="2800" dirty="0">
                <a:latin typeface="Arial"/>
                <a:ea typeface="ＭＳ Ｐゴシック" charset="0"/>
                <a:cs typeface="Arial"/>
              </a:rPr>
              <a:t/>
            </a:r>
            <a:br>
              <a:rPr lang="en-US" sz="2800" dirty="0">
                <a:latin typeface="Arial"/>
                <a:ea typeface="ＭＳ Ｐゴシック" charset="0"/>
                <a:cs typeface="Arial"/>
              </a:rPr>
            </a:br>
            <a:r>
              <a:rPr lang="en-US" sz="2400" dirty="0">
                <a:latin typeface="Arial"/>
                <a:ea typeface="ＭＳ Ｐゴシック" charset="0"/>
                <a:cs typeface="Arial"/>
              </a:rPr>
              <a:t>(excerpted from boxcar2d.com/</a:t>
            </a:r>
            <a:r>
              <a:rPr lang="en-US" sz="2400" dirty="0" err="1">
                <a:latin typeface="Arial"/>
                <a:ea typeface="ＭＳ Ｐゴシック" charset="0"/>
                <a:cs typeface="Arial"/>
              </a:rPr>
              <a:t>about.html</a:t>
            </a:r>
            <a:r>
              <a:rPr lang="en-US" sz="2400" dirty="0">
                <a:latin typeface="Arial"/>
                <a:ea typeface="ＭＳ Ｐゴシック" charset="0"/>
                <a:cs typeface="Arial"/>
              </a:rPr>
              <a:t>)</a:t>
            </a:r>
            <a:br>
              <a:rPr lang="en-US" sz="2400" dirty="0">
                <a:latin typeface="Arial"/>
                <a:ea typeface="ＭＳ Ｐゴシック" charset="0"/>
                <a:cs typeface="Arial"/>
              </a:rPr>
            </a:br>
            <a:r>
              <a:rPr lang="en-US" sz="2200" dirty="0">
                <a:solidFill>
                  <a:schemeClr val="accent2">
                    <a:lumMod val="75000"/>
                  </a:schemeClr>
                </a:solidFill>
                <a:latin typeface="Arial"/>
                <a:ea typeface="ＭＳ Ｐゴシック" charset="0"/>
                <a:cs typeface="Arial"/>
              </a:rPr>
              <a:t>INSTRUCTIONS WILL STAY ON THE SCREEN- DON</a:t>
            </a:r>
            <a:r>
              <a:rPr lang="ja-JP" altLang="en-US" sz="2200" dirty="0">
                <a:solidFill>
                  <a:schemeClr val="accent2">
                    <a:lumMod val="75000"/>
                  </a:schemeClr>
                </a:solidFill>
                <a:latin typeface="Arial"/>
                <a:ea typeface="ＭＳ Ｐゴシック" charset="0"/>
                <a:cs typeface="Arial"/>
              </a:rPr>
              <a:t>’</a:t>
            </a:r>
            <a:r>
              <a:rPr lang="en-US" altLang="ja-JP" sz="2200" dirty="0">
                <a:solidFill>
                  <a:schemeClr val="accent2">
                    <a:lumMod val="75000"/>
                  </a:schemeClr>
                </a:solidFill>
                <a:latin typeface="Arial"/>
                <a:ea typeface="ＭＳ Ｐゴシック" charset="0"/>
                <a:cs typeface="Arial"/>
              </a:rPr>
              <a:t>T COPY THEM DOWN!</a:t>
            </a:r>
            <a:endParaRPr lang="en-US" sz="2200" dirty="0">
              <a:solidFill>
                <a:schemeClr val="accent2">
                  <a:lumMod val="75000"/>
                </a:schemeClr>
              </a:solidFill>
              <a:latin typeface="Arial"/>
              <a:ea typeface="ＭＳ Ｐゴシック" charset="0"/>
              <a:cs typeface="Arial"/>
            </a:endParaRPr>
          </a:p>
        </p:txBody>
      </p:sp>
    </p:spTree>
    <p:extLst>
      <p:ext uri="{BB962C8B-B14F-4D97-AF65-F5344CB8AC3E}">
        <p14:creationId xmlns:p14="http://schemas.microsoft.com/office/powerpoint/2010/main" val="39345239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Screen Shot 2012-07-01 at 5.42.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863" y="0"/>
            <a:ext cx="890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2-07-01 at 5.45.44 PM.png"/>
          <p:cNvPicPr>
            <a:picLocks noChangeAspect="1"/>
          </p:cNvPicPr>
          <p:nvPr/>
        </p:nvPicPr>
        <p:blipFill>
          <a:blip r:embed="rId4">
            <a:extLst>
              <a:ext uri="{BEBA8EAE-BF5A-486C-A8C5-ECC9F3942E4B}">
                <a14:imgProps xmlns:a14="http://schemas.microsoft.com/office/drawing/2010/main">
                  <a14:imgLayer r:embed="rId5">
                    <a14:imgEffect>
                      <a14:backgroundRemoval t="10000" b="97872" l="0" r="98555"/>
                    </a14:imgEffect>
                  </a14:imgLayer>
                </a14:imgProps>
              </a:ext>
              <a:ext uri="{28A0092B-C50C-407E-A947-70E740481C1C}">
                <a14:useLocalDpi xmlns:a14="http://schemas.microsoft.com/office/drawing/2010/main"/>
              </a:ext>
            </a:extLst>
          </a:blip>
          <a:srcRect/>
          <a:stretch>
            <a:fillRect/>
          </a:stretch>
        </p:blipFill>
        <p:spPr bwMode="auto">
          <a:xfrm>
            <a:off x="5146675" y="134938"/>
            <a:ext cx="3030538"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757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48"/>
            <a:ext cx="8229600" cy="1143000"/>
          </a:xfrm>
        </p:spPr>
        <p:txBody>
          <a:bodyPr/>
          <a:lstStyle/>
          <a:p>
            <a:r>
              <a:rPr lang="en-US" dirty="0" smtClean="0">
                <a:latin typeface="Arial"/>
                <a:cs typeface="Arial"/>
              </a:rPr>
              <a:t>Testing local adaptation</a:t>
            </a:r>
            <a:endParaRPr lang="en-US" dirty="0">
              <a:latin typeface="Arial"/>
              <a:cs typeface="Arial"/>
            </a:endParaRPr>
          </a:p>
        </p:txBody>
      </p:sp>
      <p:sp>
        <p:nvSpPr>
          <p:cNvPr id="3" name="Content Placeholder 2"/>
          <p:cNvSpPr>
            <a:spLocks noGrp="1"/>
          </p:cNvSpPr>
          <p:nvPr>
            <p:ph idx="1"/>
          </p:nvPr>
        </p:nvSpPr>
        <p:spPr>
          <a:xfrm>
            <a:off x="124245" y="773118"/>
            <a:ext cx="8848920" cy="5660352"/>
          </a:xfrm>
        </p:spPr>
        <p:txBody>
          <a:bodyPr>
            <a:noAutofit/>
          </a:bodyPr>
          <a:lstStyle/>
          <a:p>
            <a:pPr marL="0" indent="0">
              <a:buNone/>
            </a:pPr>
            <a:r>
              <a:rPr lang="en-US" sz="2200" dirty="0" smtClean="0">
                <a:latin typeface="Arial"/>
                <a:cs typeface="Arial"/>
              </a:rPr>
              <a:t>HYPOTHESIS AND PREDICTION</a:t>
            </a:r>
          </a:p>
          <a:p>
            <a:r>
              <a:rPr lang="en-US" sz="2200" dirty="0" smtClean="0">
                <a:latin typeface="Arial"/>
                <a:cs typeface="Arial"/>
              </a:rPr>
              <a:t>Local adaptation hypothesis: local genotypes perform better in their own environment than foreign genotypes do (home team always beats away team)</a:t>
            </a:r>
          </a:p>
          <a:p>
            <a:r>
              <a:rPr lang="en-US" sz="2200" dirty="0" smtClean="0">
                <a:latin typeface="Arial"/>
                <a:cs typeface="Arial"/>
              </a:rPr>
              <a:t>Prediction: </a:t>
            </a:r>
            <a:r>
              <a:rPr lang="en-US" sz="2200" dirty="0" err="1" smtClean="0">
                <a:latin typeface="Arial"/>
                <a:cs typeface="Arial"/>
              </a:rPr>
              <a:t>BoxCar</a:t>
            </a:r>
            <a:r>
              <a:rPr lang="en-US" sz="2200" dirty="0" smtClean="0">
                <a:latin typeface="Arial"/>
                <a:cs typeface="Arial"/>
              </a:rPr>
              <a:t> populations will move farther on the track they evolved on that on the track they didn’t evolve on.</a:t>
            </a:r>
          </a:p>
          <a:p>
            <a:pPr marL="0" indent="0">
              <a:buNone/>
            </a:pPr>
            <a:r>
              <a:rPr lang="en-US" sz="2200" dirty="0" smtClean="0">
                <a:latin typeface="Arial"/>
                <a:cs typeface="Arial"/>
              </a:rPr>
              <a:t>METHODS</a:t>
            </a:r>
          </a:p>
          <a:p>
            <a:r>
              <a:rPr lang="en-US" sz="2200" dirty="0" smtClean="0">
                <a:latin typeface="Arial"/>
                <a:cs typeface="Arial"/>
              </a:rPr>
              <a:t>Record population mean fitness (estimate where black line crosses y-axis)</a:t>
            </a:r>
          </a:p>
          <a:p>
            <a:r>
              <a:rPr lang="en-US" sz="2200" dirty="0" smtClean="0">
                <a:latin typeface="Arial"/>
                <a:cs typeface="Arial"/>
              </a:rPr>
              <a:t>Run the same population for one generation in the OTHER track, then record mean fitness in this environment. </a:t>
            </a:r>
          </a:p>
          <a:p>
            <a:pPr marL="0" indent="0">
              <a:buNone/>
            </a:pPr>
            <a:r>
              <a:rPr lang="en-US" sz="2200" dirty="0" smtClean="0">
                <a:latin typeface="Arial"/>
                <a:cs typeface="Arial"/>
              </a:rPr>
              <a:t>CONCLUSION</a:t>
            </a:r>
            <a:endParaRPr lang="en-US" sz="2200" dirty="0">
              <a:latin typeface="Arial"/>
              <a:cs typeface="Arial"/>
            </a:endParaRPr>
          </a:p>
          <a:p>
            <a:r>
              <a:rPr lang="en-US" sz="2200" dirty="0" smtClean="0">
                <a:latin typeface="Arial"/>
                <a:cs typeface="Arial"/>
              </a:rPr>
              <a:t>Compare with person next to you – did your population do better than theirs in your environment?  Did theirs do better than yours on the track they evolved on?</a:t>
            </a:r>
          </a:p>
          <a:p>
            <a:r>
              <a:rPr lang="en-US" sz="2200" dirty="0" smtClean="0">
                <a:latin typeface="Arial"/>
                <a:cs typeface="Arial"/>
              </a:rPr>
              <a:t>Raise hands – who found local adaptation?  Who didn’t?  Discuss!</a:t>
            </a:r>
            <a:endParaRPr lang="en-US" sz="2200" dirty="0">
              <a:latin typeface="Arial"/>
              <a:cs typeface="Arial"/>
            </a:endParaRPr>
          </a:p>
        </p:txBody>
      </p:sp>
    </p:spTree>
    <p:extLst>
      <p:ext uri="{BB962C8B-B14F-4D97-AF65-F5344CB8AC3E}">
        <p14:creationId xmlns:p14="http://schemas.microsoft.com/office/powerpoint/2010/main" val="1343700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Content Placeholder 4" descr="Screen shot 2011-06-18 at 2.39.09 PM.png"/>
          <p:cNvPicPr>
            <a:picLocks noChangeAspect="1"/>
          </p:cNvPicPr>
          <p:nvPr/>
        </p:nvPicPr>
        <p:blipFill>
          <a:blip r:embed="rId3" cstate="print">
            <a:extLst>
              <a:ext uri="{28A0092B-C50C-407E-A947-70E740481C1C}">
                <a14:useLocalDpi xmlns:a14="http://schemas.microsoft.com/office/drawing/2010/main"/>
              </a:ext>
            </a:extLst>
          </a:blip>
          <a:srcRect b="-281"/>
          <a:stretch>
            <a:fillRect/>
          </a:stretch>
        </p:blipFill>
        <p:spPr bwMode="auto">
          <a:xfrm>
            <a:off x="17463" y="4859338"/>
            <a:ext cx="910431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Content Placeholder 2"/>
          <p:cNvSpPr txBox="1">
            <a:spLocks/>
          </p:cNvSpPr>
          <p:nvPr/>
        </p:nvSpPr>
        <p:spPr bwMode="auto">
          <a:xfrm>
            <a:off x="642938" y="469900"/>
            <a:ext cx="73501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sz="3200" dirty="0">
                <a:cs typeface="Arial" charset="0"/>
              </a:rPr>
              <a:t>Share some of the cars that are evolving </a:t>
            </a:r>
          </a:p>
          <a:p>
            <a:pPr>
              <a:spcBef>
                <a:spcPct val="20000"/>
              </a:spcBef>
              <a:buFont typeface="Arial" charset="0"/>
              <a:buChar char="•"/>
            </a:pPr>
            <a:r>
              <a:rPr lang="en-US" sz="3200" dirty="0">
                <a:cs typeface="Arial" charset="0"/>
              </a:rPr>
              <a:t>Do different populations on the same track look similar?  Would we expect them to</a:t>
            </a:r>
            <a:r>
              <a:rPr lang="en-US" sz="3200" dirty="0" smtClean="0">
                <a:cs typeface="Arial" charset="0"/>
              </a:rPr>
              <a:t>?</a:t>
            </a:r>
          </a:p>
          <a:p>
            <a:pPr>
              <a:spcBef>
                <a:spcPct val="20000"/>
              </a:spcBef>
              <a:buFont typeface="Arial" charset="0"/>
              <a:buChar char="•"/>
            </a:pPr>
            <a:r>
              <a:rPr lang="en-US" sz="3200" dirty="0" smtClean="0">
                <a:cs typeface="Arial" charset="0"/>
              </a:rPr>
              <a:t>What traits (features of your successful cars) do you think might be adaptations to your track?</a:t>
            </a:r>
            <a:endParaRPr lang="en-US" sz="3200" dirty="0">
              <a:cs typeface="Arial" charset="0"/>
            </a:endParaRPr>
          </a:p>
        </p:txBody>
      </p:sp>
    </p:spTree>
    <p:extLst>
      <p:ext uri="{BB962C8B-B14F-4D97-AF65-F5344CB8AC3E}">
        <p14:creationId xmlns:p14="http://schemas.microsoft.com/office/powerpoint/2010/main" val="36101009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smtClean="0">
                <a:latin typeface="Impact"/>
                <a:ea typeface="ＭＳ Ｐゴシック" charset="0"/>
                <a:cs typeface="Impact"/>
              </a:rPr>
              <a:t>Adaptation &amp; Convergence</a:t>
            </a:r>
            <a:endParaRPr lang="en-US" dirty="0">
              <a:latin typeface="Impact"/>
              <a:ea typeface="ＭＳ Ｐゴシック" charset="0"/>
              <a:cs typeface="Impact"/>
            </a:endParaRPr>
          </a:p>
        </p:txBody>
      </p:sp>
      <p:sp>
        <p:nvSpPr>
          <p:cNvPr id="69635" name="Content Placeholder 2"/>
          <p:cNvSpPr>
            <a:spLocks noGrp="1"/>
          </p:cNvSpPr>
          <p:nvPr>
            <p:ph idx="1"/>
          </p:nvPr>
        </p:nvSpPr>
        <p:spPr>
          <a:xfrm>
            <a:off x="457200" y="1290400"/>
            <a:ext cx="8229600" cy="4525963"/>
          </a:xfrm>
        </p:spPr>
        <p:txBody>
          <a:bodyPr/>
          <a:lstStyle/>
          <a:p>
            <a:r>
              <a:rPr lang="en-US" dirty="0">
                <a:latin typeface="Arial" charset="0"/>
                <a:ea typeface="ＭＳ Ｐゴシック" charset="0"/>
                <a:cs typeface="Arial" charset="0"/>
              </a:rPr>
              <a:t>Independent evolution of a similar solution to the same </a:t>
            </a:r>
            <a:r>
              <a:rPr lang="en-US" dirty="0" smtClean="0">
                <a:latin typeface="Arial" charset="0"/>
                <a:ea typeface="ＭＳ Ｐゴシック" charset="0"/>
                <a:cs typeface="Arial" charset="0"/>
              </a:rPr>
              <a:t>pressure </a:t>
            </a:r>
          </a:p>
          <a:p>
            <a:pPr lvl="1"/>
            <a:r>
              <a:rPr lang="en-US" dirty="0" smtClean="0">
                <a:latin typeface="Arial" charset="0"/>
                <a:ea typeface="ＭＳ Ｐゴシック" charset="0"/>
                <a:cs typeface="Arial" charset="0"/>
              </a:rPr>
              <a:t>Different paths to solve the problem</a:t>
            </a:r>
          </a:p>
          <a:p>
            <a:pPr lvl="1"/>
            <a:r>
              <a:rPr lang="en-US" dirty="0" smtClean="0">
                <a:latin typeface="Arial" charset="0"/>
                <a:ea typeface="ＭＳ Ｐゴシック" charset="0"/>
                <a:cs typeface="Arial" charset="0"/>
              </a:rPr>
              <a:t>May find the same solution or different</a:t>
            </a:r>
            <a:endParaRPr lang="en-US" dirty="0">
              <a:latin typeface="Arial" charset="0"/>
              <a:ea typeface="ＭＳ Ｐゴシック" charset="0"/>
              <a:cs typeface="Arial" charset="0"/>
            </a:endParaRPr>
          </a:p>
          <a:p>
            <a:r>
              <a:rPr lang="en-US" dirty="0" smtClean="0">
                <a:latin typeface="Arial" charset="0"/>
                <a:ea typeface="ＭＳ Ｐゴシック" charset="0"/>
                <a:cs typeface="Arial" charset="0"/>
              </a:rPr>
              <a:t>In engineering, different </a:t>
            </a:r>
            <a:r>
              <a:rPr lang="en-US" dirty="0">
                <a:latin typeface="Arial" charset="0"/>
                <a:ea typeface="ＭＳ Ｐゴシック" charset="0"/>
                <a:cs typeface="Arial" charset="0"/>
              </a:rPr>
              <a:t>ways to solve the same </a:t>
            </a:r>
            <a:r>
              <a:rPr lang="en-US" dirty="0" smtClean="0">
                <a:latin typeface="Arial" charset="0"/>
                <a:ea typeface="ＭＳ Ｐゴシック" charset="0"/>
                <a:cs typeface="Arial" charset="0"/>
              </a:rPr>
              <a:t>problem?</a:t>
            </a:r>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Brainstorm – examples? (Engineering or </a:t>
            </a:r>
            <a:r>
              <a:rPr lang="en-US" dirty="0" smtClean="0">
                <a:latin typeface="Arial" charset="0"/>
                <a:ea typeface="ＭＳ Ｐゴシック" charset="0"/>
                <a:cs typeface="Arial" charset="0"/>
              </a:rPr>
              <a:t>biology)</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40046265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3-19 at 4.48.30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978001">
            <a:off x="2960442" y="395937"/>
            <a:ext cx="3008278" cy="195754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11332" y="4560137"/>
            <a:ext cx="3132667" cy="2297863"/>
          </a:xfrm>
          <a:prstGeom prst="rect">
            <a:avLst/>
          </a:prstGeom>
        </p:spPr>
      </p:pic>
      <p:pic>
        <p:nvPicPr>
          <p:cNvPr id="3" name="Picture 2" descr="Screen Shot 2012-11-01 at 8.25.38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011329" y="2349499"/>
            <a:ext cx="3159259" cy="2210637"/>
          </a:xfrm>
          <a:prstGeom prst="rect">
            <a:avLst/>
          </a:prstGeom>
        </p:spPr>
      </p:pic>
      <p:pic>
        <p:nvPicPr>
          <p:cNvPr id="4" name="Picture 3"/>
          <p:cNvPicPr>
            <a:picLocks noChangeAspect="1"/>
          </p:cNvPicPr>
          <p:nvPr/>
        </p:nvPicPr>
        <p:blipFill>
          <a:blip r:embed="rId6"/>
          <a:stretch>
            <a:fillRect/>
          </a:stretch>
        </p:blipFill>
        <p:spPr>
          <a:xfrm>
            <a:off x="6011329" y="-1"/>
            <a:ext cx="3132667" cy="2349500"/>
          </a:xfrm>
          <a:prstGeom prst="rect">
            <a:avLst/>
          </a:prstGeom>
        </p:spPr>
      </p:pic>
      <p:pic>
        <p:nvPicPr>
          <p:cNvPr id="7" name="Picture 6" descr="Screen Shot 2013-03-19 at 4.48.48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49804" y="4840111"/>
            <a:ext cx="3061527" cy="1919110"/>
          </a:xfrm>
          <a:prstGeom prst="rect">
            <a:avLst/>
          </a:prstGeom>
        </p:spPr>
      </p:pic>
      <p:pic>
        <p:nvPicPr>
          <p:cNvPr id="8" name="Picture 7" descr="Screen Shot 2013-03-19 at 4.50.00 P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5094109"/>
            <a:ext cx="2879604" cy="1481667"/>
          </a:xfrm>
          <a:prstGeom prst="rect">
            <a:avLst/>
          </a:prstGeom>
        </p:spPr>
      </p:pic>
      <p:pic>
        <p:nvPicPr>
          <p:cNvPr id="10" name="Picture 9" descr="Screen Shot 2013-03-19 at 4.50.12 PM.png"/>
          <p:cNvPicPr>
            <a:picLocks noChangeAspect="1"/>
          </p:cNvPicPr>
          <p:nvPr/>
        </p:nvPicPr>
        <p:blipFill>
          <a:blip r:embed="rId9" cstate="print">
            <a:extLst>
              <a:ext uri="{BEBA8EAE-BF5A-486C-A8C5-ECC9F3942E4B}">
                <a14:imgProps xmlns:a14="http://schemas.microsoft.com/office/drawing/2010/main">
                  <a14:imgLayer r:embed="rId10">
                    <a14:imgEffect>
                      <a14:backgroundRemoval t="1313" b="99578" l="1295" r="100000"/>
                    </a14:imgEffect>
                  </a14:imgLayer>
                </a14:imgProps>
              </a:ext>
              <a:ext uri="{28A0092B-C50C-407E-A947-70E740481C1C}">
                <a14:useLocalDpi xmlns:a14="http://schemas.microsoft.com/office/drawing/2010/main"/>
              </a:ext>
            </a:extLst>
          </a:blip>
          <a:stretch>
            <a:fillRect/>
          </a:stretch>
        </p:blipFill>
        <p:spPr>
          <a:xfrm>
            <a:off x="0" y="0"/>
            <a:ext cx="3083582" cy="2182668"/>
          </a:xfrm>
          <a:prstGeom prst="rect">
            <a:avLst/>
          </a:prstGeom>
        </p:spPr>
      </p:pic>
      <p:cxnSp>
        <p:nvCxnSpPr>
          <p:cNvPr id="12" name="Straight Connector 11"/>
          <p:cNvCxnSpPr/>
          <p:nvPr/>
        </p:nvCxnSpPr>
        <p:spPr>
          <a:xfrm flipV="1">
            <a:off x="-3685" y="4560137"/>
            <a:ext cx="9147681" cy="2"/>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685" y="2349497"/>
            <a:ext cx="9147685" cy="68497"/>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Screen Shot 2013-03-19 at 4.47.59 P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08182" y="2666999"/>
            <a:ext cx="3703150" cy="1774225"/>
          </a:xfrm>
          <a:prstGeom prst="rect">
            <a:avLst/>
          </a:prstGeom>
        </p:spPr>
      </p:pic>
      <p:pic>
        <p:nvPicPr>
          <p:cNvPr id="9" name="Picture 8" descr="Screen Shot 2013-03-19 at 4.50.25 PM.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2417994"/>
            <a:ext cx="2158999" cy="2309227"/>
          </a:xfrm>
          <a:prstGeom prst="rect">
            <a:avLst/>
          </a:prstGeom>
        </p:spPr>
      </p:pic>
      <p:cxnSp>
        <p:nvCxnSpPr>
          <p:cNvPr id="11" name="Straight Connector 10"/>
          <p:cNvCxnSpPr/>
          <p:nvPr/>
        </p:nvCxnSpPr>
        <p:spPr>
          <a:xfrm>
            <a:off x="5991333" y="0"/>
            <a:ext cx="0" cy="6865843"/>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223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6555" y="2054019"/>
            <a:ext cx="5517445" cy="2239160"/>
          </a:xfrm>
          <a:prstGeom prst="rect">
            <a:avLst/>
          </a:prstGeom>
        </p:spPr>
      </p:pic>
      <p:sp>
        <p:nvSpPr>
          <p:cNvPr id="71686" name="TextBox 8"/>
          <p:cNvSpPr txBox="1">
            <a:spLocks noChangeArrowheads="1"/>
          </p:cNvSpPr>
          <p:nvPr/>
        </p:nvSpPr>
        <p:spPr bwMode="auto">
          <a:xfrm>
            <a:off x="0" y="4475163"/>
            <a:ext cx="933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solidFill>
                  <a:schemeClr val="bg1"/>
                </a:solidFill>
              </a:rPr>
              <a:t>Diliff</a:t>
            </a:r>
          </a:p>
        </p:txBody>
      </p:sp>
      <p:sp>
        <p:nvSpPr>
          <p:cNvPr id="71687" name="TextBox 11"/>
          <p:cNvSpPr txBox="1">
            <a:spLocks noChangeArrowheads="1"/>
          </p:cNvSpPr>
          <p:nvPr/>
        </p:nvSpPr>
        <p:spPr bwMode="auto">
          <a:xfrm>
            <a:off x="2165350" y="4475163"/>
            <a:ext cx="9334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solidFill>
                  <a:schemeClr val="bg1"/>
                </a:solidFill>
              </a:rPr>
              <a:t>Whit Welles</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3704780" cy="2209239"/>
          </a:xfrm>
          <a:prstGeom prst="rect">
            <a:avLst/>
          </a:prstGeom>
        </p:spPr>
      </p:pic>
      <p:pic>
        <p:nvPicPr>
          <p:cNvPr id="12" name="Picture 11"/>
          <p:cNvPicPr>
            <a:picLocks noChangeAspect="1"/>
          </p:cNvPicPr>
          <p:nvPr/>
        </p:nvPicPr>
        <p:blipFill>
          <a:blip r:embed="rId5"/>
          <a:stretch>
            <a:fillRect/>
          </a:stretch>
        </p:blipFill>
        <p:spPr>
          <a:xfrm>
            <a:off x="4559300" y="3416300"/>
            <a:ext cx="12700" cy="12700"/>
          </a:xfrm>
          <a:prstGeom prst="rect">
            <a:avLst/>
          </a:prstGeom>
        </p:spPr>
      </p:pic>
      <p:pic>
        <p:nvPicPr>
          <p:cNvPr id="13" name="Picture 12"/>
          <p:cNvPicPr>
            <a:picLocks noChangeAspect="1"/>
          </p:cNvPicPr>
          <p:nvPr/>
        </p:nvPicPr>
        <p:blipFill>
          <a:blip r:embed="rId5"/>
          <a:stretch>
            <a:fillRect/>
          </a:stretch>
        </p:blipFill>
        <p:spPr>
          <a:xfrm>
            <a:off x="4559300" y="3416300"/>
            <a:ext cx="12700" cy="12700"/>
          </a:xfrm>
          <a:prstGeom prst="rect">
            <a:avLst/>
          </a:prstGeom>
        </p:spPr>
      </p:pic>
      <p:pic>
        <p:nvPicPr>
          <p:cNvPr id="14" name="Picture 13"/>
          <p:cNvPicPr>
            <a:picLocks noChangeAspect="1"/>
          </p:cNvPicPr>
          <p:nvPr/>
        </p:nvPicPr>
        <p:blipFill>
          <a:blip r:embed="rId5"/>
          <a:stretch>
            <a:fillRect/>
          </a:stretch>
        </p:blipFill>
        <p:spPr>
          <a:xfrm>
            <a:off x="4559300" y="3416300"/>
            <a:ext cx="12700" cy="12700"/>
          </a:xfrm>
          <a:prstGeom prst="rect">
            <a:avLst/>
          </a:prstGeom>
        </p:spPr>
      </p:pic>
      <p:pic>
        <p:nvPicPr>
          <p:cNvPr id="16" name="Picture 15"/>
          <p:cNvPicPr>
            <a:picLocks noChangeAspect="1"/>
          </p:cNvPicPr>
          <p:nvPr/>
        </p:nvPicPr>
        <p:blipFill>
          <a:blip r:embed="rId6"/>
          <a:stretch>
            <a:fillRect/>
          </a:stretch>
        </p:blipFill>
        <p:spPr>
          <a:xfrm>
            <a:off x="0" y="2209239"/>
            <a:ext cx="3704780" cy="208393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4293179"/>
            <a:ext cx="3704779" cy="2573962"/>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04780" y="0"/>
            <a:ext cx="5439220" cy="2209239"/>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704781" y="4293178"/>
            <a:ext cx="5439220" cy="2573963"/>
          </a:xfrm>
          <a:prstGeom prst="rect">
            <a:avLst/>
          </a:prstGeom>
        </p:spPr>
      </p:pic>
      <p:cxnSp>
        <p:nvCxnSpPr>
          <p:cNvPr id="15" name="Straight Connector 14"/>
          <p:cNvCxnSpPr/>
          <p:nvPr/>
        </p:nvCxnSpPr>
        <p:spPr>
          <a:xfrm flipV="1">
            <a:off x="-3681" y="2200098"/>
            <a:ext cx="9147681" cy="2"/>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0" y="4282758"/>
            <a:ext cx="9147681" cy="2"/>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01099" y="-9140"/>
            <a:ext cx="0" cy="6865843"/>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3673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TextBox 8"/>
          <p:cNvSpPr txBox="1">
            <a:spLocks noChangeArrowheads="1"/>
          </p:cNvSpPr>
          <p:nvPr/>
        </p:nvSpPr>
        <p:spPr bwMode="auto">
          <a:xfrm>
            <a:off x="0" y="4475163"/>
            <a:ext cx="933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solidFill>
                  <a:schemeClr val="bg1"/>
                </a:solidFill>
              </a:rPr>
              <a:t>Diliff</a:t>
            </a:r>
          </a:p>
        </p:txBody>
      </p:sp>
      <p:sp>
        <p:nvSpPr>
          <p:cNvPr id="71687" name="TextBox 11"/>
          <p:cNvSpPr txBox="1">
            <a:spLocks noChangeArrowheads="1"/>
          </p:cNvSpPr>
          <p:nvPr/>
        </p:nvSpPr>
        <p:spPr bwMode="auto">
          <a:xfrm>
            <a:off x="2165350" y="4475163"/>
            <a:ext cx="9334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solidFill>
                  <a:schemeClr val="bg1"/>
                </a:solidFill>
              </a:rPr>
              <a:t>Whit Welles</a:t>
            </a:r>
          </a:p>
        </p:txBody>
      </p:sp>
      <p:pic>
        <p:nvPicPr>
          <p:cNvPr id="3" name="Picture 2"/>
          <p:cNvPicPr>
            <a:picLocks noChangeAspect="1"/>
          </p:cNvPicPr>
          <p:nvPr/>
        </p:nvPicPr>
        <p:blipFill>
          <a:blip r:embed="rId3"/>
          <a:stretch>
            <a:fillRect/>
          </a:stretch>
        </p:blipFill>
        <p:spPr>
          <a:xfrm>
            <a:off x="-3681" y="2200099"/>
            <a:ext cx="3704780" cy="204689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246990"/>
            <a:ext cx="3701099" cy="260971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9140"/>
            <a:ext cx="3701100" cy="2209239"/>
          </a:xfrm>
          <a:prstGeom prst="rect">
            <a:avLst/>
          </a:prstGeom>
        </p:spPr>
      </p:pic>
      <p:pic>
        <p:nvPicPr>
          <p:cNvPr id="12" name="Picture 11"/>
          <p:cNvPicPr>
            <a:picLocks noChangeAspect="1"/>
          </p:cNvPicPr>
          <p:nvPr/>
        </p:nvPicPr>
        <p:blipFill>
          <a:blip r:embed="rId6"/>
          <a:stretch>
            <a:fillRect/>
          </a:stretch>
        </p:blipFill>
        <p:spPr>
          <a:xfrm>
            <a:off x="4559300" y="3416300"/>
            <a:ext cx="12700" cy="12700"/>
          </a:xfrm>
          <a:prstGeom prst="rect">
            <a:avLst/>
          </a:prstGeom>
        </p:spPr>
      </p:pic>
      <p:pic>
        <p:nvPicPr>
          <p:cNvPr id="13" name="Picture 12"/>
          <p:cNvPicPr>
            <a:picLocks noChangeAspect="1"/>
          </p:cNvPicPr>
          <p:nvPr/>
        </p:nvPicPr>
        <p:blipFill>
          <a:blip r:embed="rId6"/>
          <a:stretch>
            <a:fillRect/>
          </a:stretch>
        </p:blipFill>
        <p:spPr>
          <a:xfrm>
            <a:off x="4559300" y="3416300"/>
            <a:ext cx="12700" cy="12700"/>
          </a:xfrm>
          <a:prstGeom prst="rect">
            <a:avLst/>
          </a:prstGeom>
        </p:spPr>
      </p:pic>
      <p:pic>
        <p:nvPicPr>
          <p:cNvPr id="14" name="Picture 13"/>
          <p:cNvPicPr>
            <a:picLocks noChangeAspect="1"/>
          </p:cNvPicPr>
          <p:nvPr/>
        </p:nvPicPr>
        <p:blipFill>
          <a:blip r:embed="rId6"/>
          <a:stretch>
            <a:fillRect/>
          </a:stretch>
        </p:blipFill>
        <p:spPr>
          <a:xfrm>
            <a:off x="4559300" y="3416300"/>
            <a:ext cx="12700" cy="12700"/>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01099" y="4246990"/>
            <a:ext cx="5442901" cy="261101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01100" y="-9140"/>
            <a:ext cx="5442900" cy="2209240"/>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701100" y="2200098"/>
            <a:ext cx="5442900" cy="2046892"/>
          </a:xfrm>
          <a:prstGeom prst="rect">
            <a:avLst/>
          </a:prstGeom>
        </p:spPr>
      </p:pic>
      <p:cxnSp>
        <p:nvCxnSpPr>
          <p:cNvPr id="16" name="Straight Connector 15"/>
          <p:cNvCxnSpPr/>
          <p:nvPr/>
        </p:nvCxnSpPr>
        <p:spPr>
          <a:xfrm flipV="1">
            <a:off x="-3681" y="2200098"/>
            <a:ext cx="9147681" cy="2"/>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4541" y="4246988"/>
            <a:ext cx="9147681" cy="2"/>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701099" y="-9140"/>
            <a:ext cx="0" cy="6865843"/>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674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4A452A"/>
                </a:solidFill>
                <a:latin typeface="Impact" charset="0"/>
                <a:ea typeface="ＭＳ Ｐゴシック" charset="0"/>
                <a:cs typeface="Impact" charset="0"/>
              </a:rPr>
              <a:t>Evolution &amp; Engineering</a:t>
            </a:r>
          </a:p>
        </p:txBody>
      </p:sp>
      <p:sp>
        <p:nvSpPr>
          <p:cNvPr id="3" name="Content Placeholder 2"/>
          <p:cNvSpPr>
            <a:spLocks noGrp="1"/>
          </p:cNvSpPr>
          <p:nvPr>
            <p:ph idx="1"/>
          </p:nvPr>
        </p:nvSpPr>
        <p:spPr>
          <a:xfrm>
            <a:off x="457200" y="1600200"/>
            <a:ext cx="8229600" cy="4885267"/>
          </a:xfrm>
        </p:spPr>
        <p:txBody>
          <a:bodyPr>
            <a:normAutofit/>
          </a:bodyPr>
          <a:lstStyle/>
          <a:p>
            <a:r>
              <a:rPr lang="en-US" dirty="0" smtClean="0">
                <a:latin typeface="Arial"/>
                <a:cs typeface="Arial"/>
              </a:rPr>
              <a:t>Introduce a program that incorporates evolutionary and engineering principles to build cars best adapted to their track</a:t>
            </a:r>
            <a:endParaRPr lang="en-US" sz="2600" dirty="0" smtClean="0">
              <a:latin typeface="Arial"/>
              <a:cs typeface="Arial"/>
            </a:endParaRPr>
          </a:p>
          <a:p>
            <a:r>
              <a:rPr lang="en-US" dirty="0" smtClean="0">
                <a:latin typeface="Arial"/>
                <a:cs typeface="Arial"/>
              </a:rPr>
              <a:t>Designing vehicles is a great hook to get students thinking about adaptation and evolution</a:t>
            </a:r>
          </a:p>
          <a:p>
            <a:r>
              <a:rPr lang="en-US" dirty="0" smtClean="0">
                <a:latin typeface="Arial"/>
                <a:cs typeface="Arial"/>
              </a:rPr>
              <a:t>Start with Lego cars to get them engaged</a:t>
            </a:r>
          </a:p>
          <a:p>
            <a:r>
              <a:rPr lang="en-US" dirty="0" smtClean="0">
                <a:latin typeface="Arial"/>
                <a:cs typeface="Arial"/>
              </a:rPr>
              <a:t>Move into working with online program</a:t>
            </a:r>
          </a:p>
          <a:p>
            <a:pPr marL="800100" lvl="2" indent="0">
              <a:buNone/>
            </a:pPr>
            <a:r>
              <a:rPr lang="en-US" dirty="0" smtClean="0">
                <a:latin typeface="Arial"/>
                <a:cs typeface="Arial"/>
              </a:rPr>
              <a:t>Testing convergent evolution and adaptation </a:t>
            </a:r>
          </a:p>
          <a:p>
            <a:pPr>
              <a:buNone/>
            </a:pPr>
            <a:endParaRPr lang="en-US" dirty="0"/>
          </a:p>
        </p:txBody>
      </p:sp>
    </p:spTree>
    <p:extLst>
      <p:ext uri="{BB962C8B-B14F-4D97-AF65-F5344CB8AC3E}">
        <p14:creationId xmlns:p14="http://schemas.microsoft.com/office/powerpoint/2010/main" val="257544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15875"/>
            <a:ext cx="8229600" cy="1143000"/>
          </a:xfrm>
        </p:spPr>
        <p:txBody>
          <a:bodyPr/>
          <a:lstStyle/>
          <a:p>
            <a:r>
              <a:rPr lang="en-US" dirty="0">
                <a:latin typeface="Impact"/>
                <a:ea typeface="ＭＳ Ｐゴシック" charset="0"/>
                <a:cs typeface="Impact"/>
              </a:rPr>
              <a:t>Extensions</a:t>
            </a:r>
          </a:p>
        </p:txBody>
      </p:sp>
      <p:sp>
        <p:nvSpPr>
          <p:cNvPr id="73731" name="Content Placeholder 2"/>
          <p:cNvSpPr>
            <a:spLocks noGrp="1"/>
          </p:cNvSpPr>
          <p:nvPr>
            <p:ph idx="1"/>
          </p:nvPr>
        </p:nvSpPr>
        <p:spPr>
          <a:xfrm>
            <a:off x="560388" y="1055688"/>
            <a:ext cx="8126412" cy="5294654"/>
          </a:xfrm>
        </p:spPr>
        <p:txBody>
          <a:bodyPr>
            <a:normAutofit fontScale="92500" lnSpcReduction="10000"/>
          </a:bodyPr>
          <a:lstStyle/>
          <a:p>
            <a:r>
              <a:rPr lang="en-US" sz="3100" dirty="0">
                <a:latin typeface="Arial"/>
                <a:ea typeface="ＭＳ Ｐゴシック" charset="0"/>
                <a:cs typeface="Arial"/>
              </a:rPr>
              <a:t>Testing predictions about manipulating population size and/or mutation rate</a:t>
            </a:r>
          </a:p>
          <a:p>
            <a:r>
              <a:rPr lang="en-US" sz="3100" dirty="0">
                <a:latin typeface="Arial"/>
                <a:ea typeface="ＭＳ Ｐゴシック" charset="0"/>
                <a:cs typeface="Arial"/>
              </a:rPr>
              <a:t>Tree thinking: building evolutionary trees, saving code or images of cars at nodes as </a:t>
            </a:r>
            <a:r>
              <a:rPr lang="ja-JP" altLang="en-US" sz="3100" dirty="0">
                <a:latin typeface="Arial"/>
                <a:ea typeface="ＭＳ Ｐゴシック" charset="0"/>
                <a:cs typeface="Arial"/>
              </a:rPr>
              <a:t>“</a:t>
            </a:r>
            <a:r>
              <a:rPr lang="en-US" sz="3100" dirty="0">
                <a:latin typeface="Arial"/>
                <a:ea typeface="ＭＳ Ｐゴシック" charset="0"/>
                <a:cs typeface="Arial"/>
              </a:rPr>
              <a:t>fossils</a:t>
            </a:r>
            <a:r>
              <a:rPr lang="ja-JP" altLang="en-US" sz="3100" dirty="0">
                <a:latin typeface="Arial"/>
                <a:ea typeface="ＭＳ Ｐゴシック" charset="0"/>
                <a:cs typeface="Arial"/>
              </a:rPr>
              <a:t>”</a:t>
            </a:r>
            <a:endParaRPr lang="en-US" sz="3100" dirty="0">
              <a:latin typeface="Arial"/>
              <a:ea typeface="ＭＳ Ｐゴシック" charset="0"/>
              <a:cs typeface="Arial"/>
            </a:endParaRPr>
          </a:p>
          <a:p>
            <a:r>
              <a:rPr lang="en-US" sz="3100" dirty="0" smtClean="0">
                <a:latin typeface="Arial"/>
                <a:ea typeface="ＭＳ Ｐゴシック" charset="0"/>
                <a:cs typeface="Arial"/>
              </a:rPr>
              <a:t>Local adaptation: </a:t>
            </a:r>
            <a:r>
              <a:rPr lang="en-US" sz="3100" dirty="0">
                <a:latin typeface="Arial"/>
                <a:ea typeface="ＭＳ Ｐゴシック" charset="0"/>
                <a:cs typeface="Arial"/>
              </a:rPr>
              <a:t>in reciprocal transplants, do cars evolved on track </a:t>
            </a:r>
            <a:r>
              <a:rPr lang="ja-JP" altLang="en-US" sz="3100" dirty="0">
                <a:latin typeface="Arial"/>
                <a:ea typeface="ＭＳ Ｐゴシック" charset="0"/>
                <a:cs typeface="Arial"/>
              </a:rPr>
              <a:t>“</a:t>
            </a:r>
            <a:r>
              <a:rPr lang="en-US" sz="3100" dirty="0">
                <a:latin typeface="Arial"/>
                <a:ea typeface="ＭＳ Ｐゴシック" charset="0"/>
                <a:cs typeface="Arial"/>
              </a:rPr>
              <a:t>A</a:t>
            </a:r>
            <a:r>
              <a:rPr lang="ja-JP" altLang="en-US" sz="3100" dirty="0">
                <a:latin typeface="Arial"/>
                <a:ea typeface="ＭＳ Ｐゴシック" charset="0"/>
                <a:cs typeface="Arial"/>
              </a:rPr>
              <a:t>”</a:t>
            </a:r>
            <a:r>
              <a:rPr lang="en-US" sz="3100" dirty="0">
                <a:latin typeface="Arial"/>
                <a:ea typeface="ＭＳ Ｐゴシック" charset="0"/>
                <a:cs typeface="Arial"/>
              </a:rPr>
              <a:t> </a:t>
            </a:r>
            <a:r>
              <a:rPr lang="en-US" sz="3100" dirty="0" smtClean="0">
                <a:latin typeface="Arial"/>
                <a:ea typeface="ＭＳ Ｐゴシック" charset="0"/>
                <a:cs typeface="Arial"/>
              </a:rPr>
              <a:t>do worse on </a:t>
            </a:r>
            <a:r>
              <a:rPr lang="en-US" sz="3100" dirty="0">
                <a:latin typeface="Arial"/>
                <a:ea typeface="ＭＳ Ｐゴシック" charset="0"/>
                <a:cs typeface="Arial"/>
              </a:rPr>
              <a:t>track </a:t>
            </a:r>
            <a:r>
              <a:rPr lang="ja-JP" altLang="en-US" sz="3100" dirty="0">
                <a:latin typeface="Arial"/>
                <a:ea typeface="ＭＳ Ｐゴシック" charset="0"/>
                <a:cs typeface="Arial"/>
              </a:rPr>
              <a:t>“</a:t>
            </a:r>
            <a:r>
              <a:rPr lang="en-US" sz="3100" dirty="0">
                <a:latin typeface="Arial"/>
                <a:ea typeface="ＭＳ Ｐゴシック" charset="0"/>
                <a:cs typeface="Arial"/>
              </a:rPr>
              <a:t>B</a:t>
            </a:r>
            <a:r>
              <a:rPr lang="ja-JP" altLang="en-US" sz="3100" dirty="0">
                <a:latin typeface="Arial"/>
                <a:ea typeface="ＭＳ Ｐゴシック" charset="0"/>
                <a:cs typeface="Arial"/>
              </a:rPr>
              <a:t>”</a:t>
            </a:r>
            <a:r>
              <a:rPr lang="en-US" sz="3100" dirty="0">
                <a:latin typeface="Arial"/>
                <a:ea typeface="ＭＳ Ｐゴシック" charset="0"/>
                <a:cs typeface="Arial"/>
              </a:rPr>
              <a:t> than cars evolved on track </a:t>
            </a:r>
            <a:r>
              <a:rPr lang="ja-JP" altLang="en-US" sz="3100" dirty="0">
                <a:latin typeface="Arial"/>
                <a:ea typeface="ＭＳ Ｐゴシック" charset="0"/>
                <a:cs typeface="Arial"/>
              </a:rPr>
              <a:t>“</a:t>
            </a:r>
            <a:r>
              <a:rPr lang="en-US" sz="3100" dirty="0">
                <a:latin typeface="Arial"/>
                <a:ea typeface="ＭＳ Ｐゴシック" charset="0"/>
                <a:cs typeface="Arial"/>
              </a:rPr>
              <a:t>B</a:t>
            </a:r>
            <a:r>
              <a:rPr lang="ja-JP" altLang="en-US" sz="3100" dirty="0">
                <a:latin typeface="Arial"/>
                <a:ea typeface="ＭＳ Ｐゴシック" charset="0"/>
                <a:cs typeface="Arial"/>
              </a:rPr>
              <a:t>”</a:t>
            </a:r>
            <a:r>
              <a:rPr lang="en-US" sz="3100" dirty="0">
                <a:latin typeface="Arial"/>
                <a:ea typeface="ＭＳ Ｐゴシック" charset="0"/>
                <a:cs typeface="Arial"/>
              </a:rPr>
              <a:t>?</a:t>
            </a:r>
          </a:p>
          <a:p>
            <a:r>
              <a:rPr lang="en-US" sz="3100" dirty="0">
                <a:latin typeface="Arial"/>
                <a:ea typeface="ＭＳ Ｐゴシック" charset="0"/>
                <a:cs typeface="Arial"/>
              </a:rPr>
              <a:t>Full-circle inquiry exercises</a:t>
            </a:r>
          </a:p>
          <a:p>
            <a:pPr lvl="1"/>
            <a:r>
              <a:rPr lang="en-US" sz="2400" dirty="0">
                <a:latin typeface="Arial"/>
                <a:ea typeface="ＭＳ Ｐゴシック" charset="0"/>
                <a:cs typeface="Arial"/>
              </a:rPr>
              <a:t>Students come up with their own questions</a:t>
            </a:r>
          </a:p>
          <a:p>
            <a:pPr lvl="1"/>
            <a:r>
              <a:rPr lang="en-US" sz="2400" dirty="0">
                <a:latin typeface="Arial"/>
                <a:ea typeface="ＭＳ Ｐゴシック" charset="0"/>
                <a:cs typeface="Arial"/>
              </a:rPr>
              <a:t>Emphasizing replication </a:t>
            </a:r>
          </a:p>
          <a:p>
            <a:pPr lvl="1"/>
            <a:r>
              <a:rPr lang="en-US" sz="2400" dirty="0">
                <a:latin typeface="Arial"/>
                <a:ea typeface="ＭＳ Ｐゴシック" charset="0"/>
                <a:cs typeface="Arial"/>
              </a:rPr>
              <a:t>Statistical testing – t-test or ANOVA using </a:t>
            </a:r>
            <a:r>
              <a:rPr lang="en-US" sz="2400" dirty="0" smtClean="0">
                <a:latin typeface="Arial"/>
                <a:ea typeface="ＭＳ Ｐゴシック" charset="0"/>
                <a:cs typeface="Arial"/>
              </a:rPr>
              <a:t>fitness</a:t>
            </a:r>
            <a:endParaRPr lang="en-US" dirty="0">
              <a:latin typeface="Arial"/>
              <a:ea typeface="ＭＳ Ｐゴシック" charset="0"/>
              <a:cs typeface="Arial"/>
            </a:endParaRP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992803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ith poster.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924569" y="-1193776"/>
            <a:ext cx="7291171" cy="9435632"/>
          </a:xfrm>
          <a:prstGeom prst="rect">
            <a:avLst/>
          </a:prstGeom>
        </p:spPr>
      </p:pic>
    </p:spTree>
    <p:extLst>
      <p:ext uri="{BB962C8B-B14F-4D97-AF65-F5344CB8AC3E}">
        <p14:creationId xmlns:p14="http://schemas.microsoft.com/office/powerpoint/2010/main" val="12588094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nah Poster.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944526" y="-1231736"/>
            <a:ext cx="7248026" cy="9379798"/>
          </a:xfrm>
          <a:prstGeom prst="rect">
            <a:avLst/>
          </a:prstGeom>
        </p:spPr>
      </p:pic>
    </p:spTree>
    <p:extLst>
      <p:ext uri="{BB962C8B-B14F-4D97-AF65-F5344CB8AC3E}">
        <p14:creationId xmlns:p14="http://schemas.microsoft.com/office/powerpoint/2010/main" val="38173004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nvPr>
        </p:nvSpPr>
        <p:spPr>
          <a:xfrm>
            <a:off x="342850" y="1314450"/>
            <a:ext cx="8229600" cy="4525963"/>
          </a:xfrm>
        </p:spPr>
        <p:txBody>
          <a:bodyPr>
            <a:normAutofit/>
          </a:bodyPr>
          <a:lstStyle/>
          <a:p>
            <a:pPr>
              <a:buFont typeface="Arial" charset="0"/>
              <a:buNone/>
            </a:pPr>
            <a:r>
              <a:rPr lang="en-US" dirty="0" smtClean="0">
                <a:latin typeface="Arial"/>
                <a:ea typeface="ＭＳ Ｐゴシック" charset="0"/>
                <a:cs typeface="Arial"/>
              </a:rPr>
              <a:t>Ryan Weber</a:t>
            </a:r>
          </a:p>
          <a:p>
            <a:pPr>
              <a:buNone/>
            </a:pPr>
            <a:r>
              <a:rPr lang="en-US" dirty="0">
                <a:latin typeface="Arial"/>
                <a:ea typeface="ＭＳ Ｐゴシック" charset="0"/>
                <a:cs typeface="Arial"/>
              </a:rPr>
              <a:t>Louise </a:t>
            </a:r>
            <a:r>
              <a:rPr lang="en-US" dirty="0" smtClean="0">
                <a:latin typeface="Arial"/>
                <a:ea typeface="ＭＳ Ｐゴシック" charset="0"/>
                <a:cs typeface="Arial"/>
              </a:rPr>
              <a:t>Mead</a:t>
            </a:r>
            <a:endParaRPr lang="en-US" dirty="0">
              <a:latin typeface="Arial"/>
              <a:ea typeface="ＭＳ Ｐゴシック" charset="0"/>
              <a:cs typeface="Arial"/>
            </a:endParaRPr>
          </a:p>
          <a:p>
            <a:pPr>
              <a:buFont typeface="Arial" charset="0"/>
              <a:buNone/>
            </a:pPr>
            <a:r>
              <a:rPr lang="en-US" dirty="0">
                <a:latin typeface="Arial"/>
                <a:ea typeface="ＭＳ Ｐゴシック" charset="0"/>
                <a:cs typeface="Arial"/>
              </a:rPr>
              <a:t>Tom Getty</a:t>
            </a:r>
          </a:p>
          <a:p>
            <a:pPr>
              <a:buFont typeface="Arial" charset="0"/>
              <a:buNone/>
            </a:pPr>
            <a:r>
              <a:rPr lang="en-US" dirty="0">
                <a:latin typeface="Arial"/>
                <a:ea typeface="ＭＳ Ｐゴシック" charset="0"/>
                <a:cs typeface="Arial"/>
              </a:rPr>
              <a:t>Mike Wiser</a:t>
            </a:r>
          </a:p>
          <a:p>
            <a:pPr>
              <a:buFont typeface="Arial" charset="0"/>
              <a:buNone/>
            </a:pPr>
            <a:r>
              <a:rPr lang="en-US" dirty="0">
                <a:latin typeface="Arial"/>
                <a:ea typeface="ＭＳ Ｐゴシック" charset="0"/>
                <a:cs typeface="Arial"/>
              </a:rPr>
              <a:t>Bjorn </a:t>
            </a:r>
            <a:r>
              <a:rPr lang="en-US" dirty="0" err="1">
                <a:latin typeface="Arial"/>
                <a:ea typeface="ＭＳ Ｐゴシック" charset="0"/>
                <a:cs typeface="Arial"/>
              </a:rPr>
              <a:t>Ostman</a:t>
            </a:r>
            <a:endParaRPr lang="en-US" dirty="0">
              <a:latin typeface="Arial"/>
              <a:ea typeface="ＭＳ Ｐゴシック" charset="0"/>
              <a:cs typeface="Arial"/>
            </a:endParaRPr>
          </a:p>
          <a:p>
            <a:pPr>
              <a:buFont typeface="Arial" charset="0"/>
              <a:buNone/>
            </a:pPr>
            <a:r>
              <a:rPr lang="en-US" dirty="0">
                <a:latin typeface="Arial"/>
                <a:ea typeface="ＭＳ Ｐゴシック" charset="0"/>
                <a:cs typeface="Arial"/>
              </a:rPr>
              <a:t>BEACON HS Institute </a:t>
            </a:r>
            <a:r>
              <a:rPr lang="en-US" dirty="0" smtClean="0">
                <a:latin typeface="Arial"/>
                <a:ea typeface="ＭＳ Ｐゴシック" charset="0"/>
                <a:cs typeface="Arial"/>
              </a:rPr>
              <a:t>students</a:t>
            </a:r>
            <a:endParaRPr lang="en-US" dirty="0">
              <a:latin typeface="Calibri" charset="0"/>
              <a:ea typeface="ＭＳ Ｐゴシック" charset="0"/>
              <a:cs typeface="ＭＳ Ｐゴシック" charset="0"/>
            </a:endParaRPr>
          </a:p>
          <a:p>
            <a:pPr>
              <a:buFont typeface="Arial" charset="0"/>
              <a:buNone/>
            </a:pPr>
            <a:endParaRPr lang="en-US" dirty="0">
              <a:latin typeface="Calibri" charset="0"/>
              <a:ea typeface="ＭＳ Ｐゴシック" charset="0"/>
              <a:cs typeface="ＭＳ Ｐゴシック" charset="0"/>
            </a:endParaRPr>
          </a:p>
          <a:p>
            <a:pPr>
              <a:buFont typeface="Arial" charset="0"/>
              <a:buNone/>
            </a:pPr>
            <a:endParaRPr lang="en-US" dirty="0">
              <a:latin typeface="Calibri" charset="0"/>
              <a:ea typeface="ＭＳ Ｐゴシック" charset="0"/>
              <a:cs typeface="ＭＳ Ｐゴシック" charset="0"/>
            </a:endParaRPr>
          </a:p>
        </p:txBody>
      </p:sp>
      <p:pic>
        <p:nvPicPr>
          <p:cNvPr id="74756" name="Picture 4" descr="KBSlogo-wordmark.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43588" y="5859463"/>
            <a:ext cx="32496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5" descr="NSF logo 8.20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02388" y="146050"/>
            <a:ext cx="195103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53150" y="2178050"/>
            <a:ext cx="25241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6" descr="GK-12 wordmark.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51513" y="4691063"/>
            <a:ext cx="3198812"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SE logo.tiff"/>
          <p:cNvPicPr>
            <a:picLocks noChangeAspect="1"/>
          </p:cNvPicPr>
          <p:nvPr/>
        </p:nvPicPr>
        <p:blipFill>
          <a:blip r:embed="rId7"/>
          <a:stretch>
            <a:fillRect/>
          </a:stretch>
        </p:blipFill>
        <p:spPr>
          <a:xfrm>
            <a:off x="4062413" y="5610225"/>
            <a:ext cx="1689100" cy="1104900"/>
          </a:xfrm>
          <a:prstGeom prst="rect">
            <a:avLst/>
          </a:prstGeom>
        </p:spPr>
      </p:pic>
      <p:sp>
        <p:nvSpPr>
          <p:cNvPr id="10" name="Title 1"/>
          <p:cNvSpPr txBox="1">
            <a:spLocks/>
          </p:cNvSpPr>
          <p:nvPr/>
        </p:nvSpPr>
        <p:spPr>
          <a:xfrm>
            <a:off x="342850" y="428279"/>
            <a:ext cx="8801150" cy="118802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4A452A"/>
                </a:solidFill>
                <a:latin typeface="Impact" charset="0"/>
                <a:ea typeface="ＭＳ Ｐゴシック" charset="0"/>
                <a:cs typeface="Impact" charset="0"/>
              </a:rPr>
              <a:t>Acknowledgements:</a:t>
            </a:r>
            <a:br>
              <a:rPr lang="en-US" dirty="0" smtClean="0">
                <a:solidFill>
                  <a:srgbClr val="4A452A"/>
                </a:solidFill>
                <a:latin typeface="Impact" charset="0"/>
                <a:ea typeface="ＭＳ Ｐゴシック" charset="0"/>
                <a:cs typeface="Impact" charset="0"/>
              </a:rPr>
            </a:b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1120928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smtClean="0">
                <a:latin typeface="Arial"/>
                <a:cs typeface="Arial"/>
              </a:rPr>
              <a:t>eNqzfxySMo1Vbqf9z+ZNZoJaFvYrZ4LALAe2A6tOmD2ot3+mphD6/7a1/Rt5N+dpTU/s72gu3Xo/Pt/+n6zx9Q0xn+DqORjAwP4aU/eM5xGP7H+sXDij4rCX/Ytsq8cv59213wlRh64eCFgdGDnUStmUJtnf4YlqyTvTAjbnhsL8aKVdy+wPe1uGeEv/AAox2v92+Hcgu83F/qb9lSLVMj6gGIsDz9OcMrNVTvaPQ0IsZpf+/g8E9g++PdaMDu2w/wGxACz2MyJ6gm9HH8wdQGFm+28XHp36n8MEUwcWu/bXMTxRewZc3el//xiQAYh/+t9phtMzGBiAFAQDxfi5rRj+VTcyJM7jZtipKcHwhNuO4XKuClAHEwAUb5JX</a:t>
            </a:r>
            <a:endParaRPr lang="en-US" dirty="0">
              <a:latin typeface="Arial"/>
              <a:cs typeface="Arial"/>
            </a:endParaRPr>
          </a:p>
        </p:txBody>
      </p:sp>
      <p:sp>
        <p:nvSpPr>
          <p:cNvPr id="5" name="Title 1"/>
          <p:cNvSpPr txBox="1">
            <a:spLocks/>
          </p:cNvSpPr>
          <p:nvPr/>
        </p:nvSpPr>
        <p:spPr>
          <a:xfrm>
            <a:off x="0" y="310135"/>
            <a:ext cx="9144000" cy="118802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Code for a cool car!</a:t>
            </a:r>
            <a:endParaRPr lang="en-US" sz="2800"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6535738" y="450850"/>
            <a:ext cx="22574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title"/>
          </p:nvPr>
        </p:nvSpPr>
        <p:spPr>
          <a:xfrm>
            <a:off x="0" y="296863"/>
            <a:ext cx="9144000" cy="1143000"/>
          </a:xfrm>
        </p:spPr>
        <p:txBody>
          <a:bodyPr>
            <a:normAutofit fontScale="90000"/>
          </a:bodyPr>
          <a:lstStyle/>
          <a:p>
            <a:r>
              <a:rPr lang="en-US" dirty="0">
                <a:solidFill>
                  <a:srgbClr val="4A452A"/>
                </a:solidFill>
                <a:latin typeface="Impact" charset="0"/>
                <a:ea typeface="ＭＳ Ｐゴシック" charset="0"/>
                <a:cs typeface="Impact" charset="0"/>
              </a:rPr>
              <a:t>You as an engineer:</a:t>
            </a:r>
            <a:br>
              <a:rPr lang="en-US" dirty="0">
                <a:solidFill>
                  <a:srgbClr val="4A452A"/>
                </a:solidFill>
                <a:latin typeface="Impact" charset="0"/>
                <a:ea typeface="ＭＳ Ｐゴシック" charset="0"/>
                <a:cs typeface="Impact" charset="0"/>
              </a:rPr>
            </a:br>
            <a:r>
              <a:rPr lang="en-US" sz="2800" dirty="0">
                <a:latin typeface="Arial" charset="0"/>
                <a:ea typeface="ＭＳ Ｐゴシック" charset="0"/>
                <a:cs typeface="Arial" charset="0"/>
              </a:rPr>
              <a:t>build the best Lego car you can</a:t>
            </a:r>
          </a:p>
        </p:txBody>
      </p:sp>
      <p:sp>
        <p:nvSpPr>
          <p:cNvPr id="15364" name="Content Placeholder 2"/>
          <p:cNvSpPr>
            <a:spLocks noGrp="1"/>
          </p:cNvSpPr>
          <p:nvPr>
            <p:ph idx="1"/>
          </p:nvPr>
        </p:nvSpPr>
        <p:spPr>
          <a:xfrm>
            <a:off x="190500" y="1937758"/>
            <a:ext cx="8953500" cy="3811587"/>
          </a:xfrm>
        </p:spPr>
        <p:txBody>
          <a:bodyPr>
            <a:normAutofit fontScale="92500" lnSpcReduction="10000"/>
          </a:bodyPr>
          <a:lstStyle/>
          <a:p>
            <a:pPr>
              <a:buFont typeface="Arial" charset="0"/>
              <a:buNone/>
            </a:pPr>
            <a:r>
              <a:rPr lang="en-US" sz="2800" dirty="0">
                <a:latin typeface="Arial" charset="0"/>
                <a:ea typeface="ＭＳ Ｐゴシック" charset="0"/>
                <a:cs typeface="Arial" charset="0"/>
              </a:rPr>
              <a:t>YOU CAN USE:</a:t>
            </a:r>
          </a:p>
          <a:p>
            <a:r>
              <a:rPr lang="en-US" sz="2800" dirty="0">
                <a:latin typeface="Arial" charset="0"/>
                <a:ea typeface="ＭＳ Ｐゴシック" charset="0"/>
                <a:cs typeface="Arial" charset="0"/>
              </a:rPr>
              <a:t>Up to four wheels (0-4)</a:t>
            </a:r>
          </a:p>
          <a:p>
            <a:r>
              <a:rPr lang="en-US" sz="2800" dirty="0">
                <a:latin typeface="Arial" charset="0"/>
                <a:ea typeface="ＭＳ Ｐゴシック" charset="0"/>
                <a:cs typeface="Arial" charset="0"/>
              </a:rPr>
              <a:t>One platform (gray piece)</a:t>
            </a:r>
          </a:p>
          <a:p>
            <a:r>
              <a:rPr lang="en-US" sz="2800" dirty="0">
                <a:latin typeface="Arial" charset="0"/>
                <a:ea typeface="ＭＳ Ｐゴシック" charset="0"/>
                <a:cs typeface="Arial" charset="0"/>
              </a:rPr>
              <a:t>Up to four additional parts (0-4) (any other color)</a:t>
            </a:r>
          </a:p>
          <a:p>
            <a:endParaRPr lang="en-US" sz="900" dirty="0">
              <a:latin typeface="Arial" charset="0"/>
              <a:ea typeface="ＭＳ Ｐゴシック" charset="0"/>
              <a:cs typeface="Arial" charset="0"/>
            </a:endParaRPr>
          </a:p>
          <a:p>
            <a:pPr>
              <a:buFont typeface="Arial" charset="0"/>
              <a:buNone/>
            </a:pPr>
            <a:r>
              <a:rPr lang="en-US" sz="2800" dirty="0">
                <a:latin typeface="Arial" charset="0"/>
                <a:ea typeface="ＭＳ Ｐゴシック" charset="0"/>
                <a:cs typeface="Arial" charset="0"/>
              </a:rPr>
              <a:t>Trial runs: the goal is to get your car to go as far as possible – </a:t>
            </a:r>
            <a:r>
              <a:rPr lang="en-US" sz="2800" dirty="0">
                <a:solidFill>
                  <a:srgbClr val="FF0000"/>
                </a:solidFill>
                <a:latin typeface="Arial" charset="0"/>
                <a:ea typeface="ＭＳ Ｐゴシック" charset="0"/>
                <a:cs typeface="Arial" charset="0"/>
              </a:rPr>
              <a:t>write name and best time on the board</a:t>
            </a:r>
          </a:p>
          <a:p>
            <a:pPr>
              <a:buFont typeface="Arial" charset="0"/>
              <a:buNone/>
            </a:pPr>
            <a:endParaRPr lang="en-US" sz="900" dirty="0">
              <a:latin typeface="Arial" charset="0"/>
              <a:ea typeface="ＭＳ Ｐゴシック" charset="0"/>
              <a:cs typeface="Arial" charset="0"/>
            </a:endParaRPr>
          </a:p>
          <a:p>
            <a:pPr>
              <a:buFont typeface="Arial" charset="0"/>
              <a:buNone/>
            </a:pPr>
            <a:r>
              <a:rPr lang="en-US" sz="2800" dirty="0">
                <a:latin typeface="Arial" charset="0"/>
                <a:ea typeface="ＭＳ Ｐゴシック" charset="0"/>
                <a:cs typeface="Arial" charset="0"/>
              </a:rPr>
              <a:t>    After everyone has their starter pieces, you can pick up more pieces (or remove them!) to engineer a faster car</a:t>
            </a:r>
          </a:p>
        </p:txBody>
      </p:sp>
      <p:pic>
        <p:nvPicPr>
          <p:cNvPr id="15365"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32363" y="1658938"/>
            <a:ext cx="150495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2232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36550" y="60325"/>
            <a:ext cx="8434388" cy="1470025"/>
          </a:xfrm>
        </p:spPr>
        <p:txBody>
          <a:bodyPr/>
          <a:lstStyle/>
          <a:p>
            <a:pPr eaLnBrk="1" hangingPunct="1"/>
            <a:r>
              <a:rPr lang="en-US" sz="3600">
                <a:latin typeface="Arial" charset="0"/>
                <a:ea typeface="ＭＳ Ｐゴシック" charset="0"/>
                <a:cs typeface="Arial" charset="0"/>
              </a:rPr>
              <a:t>Integrating evolution and engineering:</a:t>
            </a:r>
            <a:br>
              <a:rPr lang="en-US" sz="3600">
                <a:latin typeface="Arial" charset="0"/>
                <a:ea typeface="ＭＳ Ｐゴシック" charset="0"/>
                <a:cs typeface="Arial" charset="0"/>
              </a:rPr>
            </a:br>
            <a:r>
              <a:rPr lang="en-US" sz="2800">
                <a:latin typeface="Arial" charset="0"/>
                <a:ea typeface="ＭＳ Ｐゴシック" charset="0"/>
                <a:cs typeface="Arial" charset="0"/>
              </a:rPr>
              <a:t>Using biological concepts to solve problems</a:t>
            </a:r>
          </a:p>
        </p:txBody>
      </p:sp>
      <p:pic>
        <p:nvPicPr>
          <p:cNvPr id="17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1813" y="1477963"/>
            <a:ext cx="5624512" cy="49053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Box 5"/>
          <p:cNvSpPr txBox="1">
            <a:spLocks noChangeArrowheads="1"/>
          </p:cNvSpPr>
          <p:nvPr/>
        </p:nvSpPr>
        <p:spPr bwMode="auto">
          <a:xfrm>
            <a:off x="5937250" y="6135688"/>
            <a:ext cx="1108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wikimedia commons</a:t>
            </a:r>
          </a:p>
        </p:txBody>
      </p:sp>
      <p:sp>
        <p:nvSpPr>
          <p:cNvPr id="17413" name="TextBox 2"/>
          <p:cNvSpPr txBox="1">
            <a:spLocks noChangeArrowheads="1"/>
          </p:cNvSpPr>
          <p:nvPr/>
        </p:nvSpPr>
        <p:spPr bwMode="auto">
          <a:xfrm>
            <a:off x="4148138" y="1495425"/>
            <a:ext cx="3278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a:latin typeface="Impact" charset="0"/>
                <a:cs typeface="Impact" charset="0"/>
              </a:rPr>
              <a:t>Leonardo da Vinci</a:t>
            </a:r>
          </a:p>
        </p:txBody>
      </p:sp>
    </p:spTree>
    <p:extLst>
      <p:ext uri="{BB962C8B-B14F-4D97-AF65-F5344CB8AC3E}">
        <p14:creationId xmlns:p14="http://schemas.microsoft.com/office/powerpoint/2010/main" val="31247666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96863"/>
            <a:ext cx="9144000" cy="15827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br>
              <a:rPr lang="en-US" dirty="0" smtClean="0">
                <a:solidFill>
                  <a:srgbClr val="4A452A"/>
                </a:solidFill>
                <a:latin typeface="Impact" charset="0"/>
                <a:ea typeface="ＭＳ Ｐゴシック" charset="0"/>
                <a:cs typeface="Impact" charset="0"/>
              </a:rPr>
            </a:br>
            <a:r>
              <a:rPr lang="en-US" sz="2800" dirty="0" smtClean="0">
                <a:latin typeface="Arial" charset="0"/>
                <a:ea typeface="ＭＳ Ｐゴシック" charset="0"/>
                <a:cs typeface="Arial" charset="0"/>
              </a:rPr>
              <a:t>How can we use principles from evolution </a:t>
            </a:r>
            <a:br>
              <a:rPr lang="en-US" sz="2800" dirty="0" smtClean="0">
                <a:latin typeface="Arial" charset="0"/>
                <a:ea typeface="ＭＳ Ｐゴシック" charset="0"/>
                <a:cs typeface="Arial" charset="0"/>
              </a:rPr>
            </a:br>
            <a:r>
              <a:rPr lang="en-US" sz="2800" dirty="0" smtClean="0">
                <a:latin typeface="Arial" charset="0"/>
                <a:ea typeface="ＭＳ Ｐゴシック" charset="0"/>
                <a:cs typeface="Arial" charset="0"/>
              </a:rPr>
              <a:t>to improve our Lego cars?</a:t>
            </a:r>
            <a:endParaRPr lang="en-US" sz="2800" dirty="0">
              <a:latin typeface="Arial" charset="0"/>
              <a:ea typeface="ＭＳ Ｐゴシック" charset="0"/>
              <a:cs typeface="Arial" charset="0"/>
            </a:endParaRPr>
          </a:p>
        </p:txBody>
      </p:sp>
      <p:sp>
        <p:nvSpPr>
          <p:cNvPr id="7" name="Content Placeholder 2"/>
          <p:cNvSpPr txBox="1">
            <a:spLocks/>
          </p:cNvSpPr>
          <p:nvPr/>
        </p:nvSpPr>
        <p:spPr>
          <a:xfrm>
            <a:off x="642938" y="2082800"/>
            <a:ext cx="8959908"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buFont typeface="Arial"/>
              <a:buChar char="•"/>
            </a:pPr>
            <a:r>
              <a:rPr lang="en-US" sz="4800" b="1" dirty="0" smtClean="0">
                <a:solidFill>
                  <a:srgbClr val="000000"/>
                </a:solidFill>
                <a:latin typeface="Arial" charset="0"/>
                <a:ea typeface="ＭＳ Ｐゴシック" charset="0"/>
                <a:cs typeface="Arial" charset="0"/>
              </a:rPr>
              <a:t>V</a:t>
            </a:r>
            <a:r>
              <a:rPr lang="en-US" sz="4800" dirty="0" smtClean="0">
                <a:solidFill>
                  <a:srgbClr val="000000"/>
                </a:solidFill>
                <a:latin typeface="Arial" charset="0"/>
                <a:ea typeface="ＭＳ Ｐゴシック" charset="0"/>
                <a:cs typeface="Arial" charset="0"/>
              </a:rPr>
              <a:t>ariation</a:t>
            </a:r>
          </a:p>
          <a:p>
            <a:pPr marL="685800" indent="-685800" algn="l">
              <a:buFont typeface="Arial"/>
              <a:buChar char="•"/>
            </a:pPr>
            <a:r>
              <a:rPr lang="en-US" sz="4800" b="1">
                <a:solidFill>
                  <a:srgbClr val="000000"/>
                </a:solidFill>
                <a:latin typeface="Arial" charset="0"/>
                <a:ea typeface="ＭＳ Ｐゴシック" charset="0"/>
                <a:cs typeface="Arial" charset="0"/>
              </a:rPr>
              <a:t>S</a:t>
            </a:r>
            <a:r>
              <a:rPr lang="en-US" sz="4800">
                <a:solidFill>
                  <a:srgbClr val="000000"/>
                </a:solidFill>
                <a:latin typeface="Arial" charset="0"/>
                <a:ea typeface="ＭＳ Ｐゴシック" charset="0"/>
                <a:cs typeface="Arial" charset="0"/>
              </a:rPr>
              <a:t>election</a:t>
            </a:r>
          </a:p>
          <a:p>
            <a:pPr marL="685800" indent="-685800" algn="l">
              <a:buFont typeface="Arial"/>
              <a:buChar char="•"/>
            </a:pPr>
            <a:r>
              <a:rPr lang="en-US" sz="4800" b="1" smtClean="0">
                <a:solidFill>
                  <a:srgbClr val="000000"/>
                </a:solidFill>
                <a:latin typeface="Arial" charset="0"/>
                <a:ea typeface="ＭＳ Ｐゴシック" charset="0"/>
                <a:cs typeface="Arial" charset="0"/>
              </a:rPr>
              <a:t>I</a:t>
            </a:r>
            <a:r>
              <a:rPr lang="en-US" sz="4800" smtClean="0">
                <a:solidFill>
                  <a:srgbClr val="000000"/>
                </a:solidFill>
                <a:latin typeface="Arial" charset="0"/>
                <a:ea typeface="ＭＳ Ｐゴシック" charset="0"/>
                <a:cs typeface="Arial" charset="0"/>
              </a:rPr>
              <a:t>nheritance</a:t>
            </a:r>
            <a:endParaRPr lang="en-US" sz="4800" dirty="0" smtClean="0">
              <a:solidFill>
                <a:srgbClr val="000000"/>
              </a:solidFill>
              <a:latin typeface="Arial" charset="0"/>
              <a:ea typeface="ＭＳ Ｐゴシック" charset="0"/>
              <a:cs typeface="Arial" charset="0"/>
            </a:endParaRPr>
          </a:p>
          <a:p>
            <a:pPr marL="685800" indent="-685800" algn="l">
              <a:buFont typeface="Arial"/>
              <a:buChar char="•"/>
            </a:pPr>
            <a:r>
              <a:rPr lang="en-US" sz="4800" b="1" dirty="0" smtClean="0">
                <a:solidFill>
                  <a:srgbClr val="000000"/>
                </a:solidFill>
                <a:latin typeface="Arial" charset="0"/>
                <a:ea typeface="ＭＳ Ｐゴシック" charset="0"/>
                <a:cs typeface="Arial" charset="0"/>
              </a:rPr>
              <a:t>T</a:t>
            </a:r>
            <a:r>
              <a:rPr lang="en-US" sz="4800" dirty="0" smtClean="0">
                <a:solidFill>
                  <a:srgbClr val="000000"/>
                </a:solidFill>
                <a:latin typeface="Arial" charset="0"/>
                <a:ea typeface="ＭＳ Ｐゴシック" charset="0"/>
                <a:cs typeface="Arial" charset="0"/>
              </a:rPr>
              <a:t>ime</a:t>
            </a:r>
            <a:endParaRPr lang="en-US" sz="4800" dirty="0">
              <a:solidFill>
                <a:srgbClr val="000000"/>
              </a:solidFill>
              <a:latin typeface="Arial" charset="0"/>
              <a:ea typeface="ＭＳ Ｐゴシック" charset="0"/>
              <a:cs typeface="Arial" charset="0"/>
            </a:endParaRPr>
          </a:p>
        </p:txBody>
      </p:sp>
      <p:pic>
        <p:nvPicPr>
          <p:cNvPr id="8" name="Picture 7"/>
          <p:cNvPicPr>
            <a:picLocks noChangeAspect="1"/>
          </p:cNvPicPr>
          <p:nvPr/>
        </p:nvPicPr>
        <p:blipFill>
          <a:blip r:embed="rId3"/>
          <a:stretch>
            <a:fillRect/>
          </a:stretch>
        </p:blipFill>
        <p:spPr>
          <a:xfrm>
            <a:off x="7387835" y="1507840"/>
            <a:ext cx="1511300" cy="1511300"/>
          </a:xfrm>
          <a:prstGeom prst="rect">
            <a:avLst/>
          </a:prstGeom>
        </p:spPr>
      </p:pic>
      <p:pic>
        <p:nvPicPr>
          <p:cNvPr id="9" name="Picture 8"/>
          <p:cNvPicPr>
            <a:picLocks noChangeAspect="1"/>
          </p:cNvPicPr>
          <p:nvPr/>
        </p:nvPicPr>
        <p:blipFill>
          <a:blip r:embed="rId4"/>
          <a:stretch>
            <a:fillRect/>
          </a:stretch>
        </p:blipFill>
        <p:spPr>
          <a:xfrm>
            <a:off x="5377757" y="2667000"/>
            <a:ext cx="2260600" cy="1524000"/>
          </a:xfrm>
          <a:prstGeom prst="rect">
            <a:avLst/>
          </a:prstGeom>
        </p:spPr>
      </p:pic>
      <p:pic>
        <p:nvPicPr>
          <p:cNvPr id="10" name="Picture 9"/>
          <p:cNvPicPr>
            <a:picLocks noChangeAspect="1"/>
          </p:cNvPicPr>
          <p:nvPr/>
        </p:nvPicPr>
        <p:blipFill>
          <a:blip r:embed="rId5"/>
          <a:stretch>
            <a:fillRect/>
          </a:stretch>
        </p:blipFill>
        <p:spPr>
          <a:xfrm>
            <a:off x="7387835" y="3890679"/>
            <a:ext cx="1511300" cy="1511300"/>
          </a:xfrm>
          <a:prstGeom prst="rect">
            <a:avLst/>
          </a:prstGeom>
        </p:spPr>
      </p:pic>
      <p:pic>
        <p:nvPicPr>
          <p:cNvPr id="11" name="Picture 10"/>
          <p:cNvPicPr>
            <a:picLocks noChangeAspect="1"/>
          </p:cNvPicPr>
          <p:nvPr/>
        </p:nvPicPr>
        <p:blipFill>
          <a:blip r:embed="rId6"/>
          <a:stretch>
            <a:fillRect/>
          </a:stretch>
        </p:blipFill>
        <p:spPr>
          <a:xfrm>
            <a:off x="6127057" y="5145346"/>
            <a:ext cx="1511300" cy="1511300"/>
          </a:xfrm>
          <a:prstGeom prst="rect">
            <a:avLst/>
          </a:prstGeom>
        </p:spPr>
      </p:pic>
      <p:sp>
        <p:nvSpPr>
          <p:cNvPr id="15" name="Right Arrow 14"/>
          <p:cNvSpPr/>
          <p:nvPr/>
        </p:nvSpPr>
        <p:spPr>
          <a:xfrm rot="8345679">
            <a:off x="7238520" y="2618771"/>
            <a:ext cx="414456" cy="301485"/>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2804996">
            <a:off x="7274819" y="3893136"/>
            <a:ext cx="414456" cy="301485"/>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8345679">
            <a:off x="7280907" y="5089329"/>
            <a:ext cx="414456" cy="301485"/>
          </a:xfrm>
          <a:prstGeom prst="rightArrow">
            <a:avLst/>
          </a:prstGeom>
          <a:solidFill>
            <a:srgbClr val="80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062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6863"/>
            <a:ext cx="9144000" cy="15827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br>
              <a:rPr lang="en-US" dirty="0" smtClean="0">
                <a:solidFill>
                  <a:srgbClr val="4A452A"/>
                </a:solidFill>
                <a:latin typeface="Impact" charset="0"/>
                <a:ea typeface="ＭＳ Ｐゴシック" charset="0"/>
                <a:cs typeface="Impact" charset="0"/>
              </a:rPr>
            </a:br>
            <a:r>
              <a:rPr lang="en-US" sz="2800" dirty="0" smtClean="0">
                <a:latin typeface="Arial" charset="0"/>
                <a:ea typeface="ＭＳ Ｐゴシック" charset="0"/>
                <a:cs typeface="Arial" charset="0"/>
              </a:rPr>
              <a:t>How can we use principles from evolution </a:t>
            </a:r>
            <a:br>
              <a:rPr lang="en-US" sz="2800" dirty="0" smtClean="0">
                <a:latin typeface="Arial" charset="0"/>
                <a:ea typeface="ＭＳ Ｐゴシック" charset="0"/>
                <a:cs typeface="Arial" charset="0"/>
              </a:rPr>
            </a:br>
            <a:r>
              <a:rPr lang="en-US" sz="2800" dirty="0" smtClean="0">
                <a:latin typeface="Arial" charset="0"/>
                <a:ea typeface="ＭＳ Ｐゴシック" charset="0"/>
                <a:cs typeface="Arial" charset="0"/>
              </a:rPr>
              <a:t>to improve our Lego cars?</a:t>
            </a:r>
            <a:endParaRPr lang="en-US" sz="2800" dirty="0">
              <a:latin typeface="Arial" charset="0"/>
              <a:ea typeface="ＭＳ Ｐゴシック" charset="0"/>
              <a:cs typeface="Arial" charset="0"/>
            </a:endParaRPr>
          </a:p>
        </p:txBody>
      </p:sp>
      <p:sp>
        <p:nvSpPr>
          <p:cNvPr id="5" name="Content Placeholder 2"/>
          <p:cNvSpPr txBox="1">
            <a:spLocks/>
          </p:cNvSpPr>
          <p:nvPr/>
        </p:nvSpPr>
        <p:spPr>
          <a:xfrm>
            <a:off x="642938" y="2115183"/>
            <a:ext cx="7891204"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buFont typeface="Arial"/>
              <a:buChar char="•"/>
            </a:pPr>
            <a:r>
              <a:rPr lang="en-US" sz="4800" dirty="0" smtClean="0">
                <a:solidFill>
                  <a:srgbClr val="000000"/>
                </a:solidFill>
                <a:latin typeface="Arial" charset="0"/>
                <a:ea typeface="ＭＳ Ｐゴシック" charset="0"/>
                <a:cs typeface="Arial" charset="0"/>
              </a:rPr>
              <a:t>Variation: </a:t>
            </a:r>
            <a:r>
              <a:rPr lang="en-US" sz="2400" dirty="0" smtClean="0">
                <a:solidFill>
                  <a:srgbClr val="000000"/>
                </a:solidFill>
                <a:latin typeface="Arial" charset="0"/>
                <a:ea typeface="ＭＳ Ｐゴシック" charset="0"/>
                <a:cs typeface="Arial" charset="0"/>
              </a:rPr>
              <a:t>the fuel for natural selection</a:t>
            </a:r>
          </a:p>
        </p:txBody>
      </p:sp>
      <p:pic>
        <p:nvPicPr>
          <p:cNvPr id="7" name="Picture 6"/>
          <p:cNvPicPr>
            <a:picLocks noChangeAspect="1"/>
          </p:cNvPicPr>
          <p:nvPr/>
        </p:nvPicPr>
        <p:blipFill>
          <a:blip r:embed="rId2"/>
          <a:stretch>
            <a:fillRect/>
          </a:stretch>
        </p:blipFill>
        <p:spPr>
          <a:xfrm>
            <a:off x="3236927" y="3376723"/>
            <a:ext cx="2685004" cy="2685004"/>
          </a:xfrm>
          <a:prstGeom prst="rect">
            <a:avLst/>
          </a:prstGeom>
        </p:spPr>
      </p:pic>
    </p:spTree>
    <p:extLst>
      <p:ext uri="{BB962C8B-B14F-4D97-AF65-F5344CB8AC3E}">
        <p14:creationId xmlns:p14="http://schemas.microsoft.com/office/powerpoint/2010/main" val="19499835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96863"/>
            <a:ext cx="9144000" cy="15827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A452A"/>
                </a:solidFill>
                <a:latin typeface="Impact" charset="0"/>
                <a:ea typeface="ＭＳ Ｐゴシック" charset="0"/>
                <a:cs typeface="Impact" charset="0"/>
              </a:rPr>
              <a:t>Evolution as a process:</a:t>
            </a:r>
            <a:br>
              <a:rPr lang="en-US" dirty="0" smtClean="0">
                <a:solidFill>
                  <a:srgbClr val="4A452A"/>
                </a:solidFill>
                <a:latin typeface="Impact" charset="0"/>
                <a:ea typeface="ＭＳ Ｐゴシック" charset="0"/>
                <a:cs typeface="Impact" charset="0"/>
              </a:rPr>
            </a:br>
            <a:r>
              <a:rPr lang="en-US" sz="2800" dirty="0" smtClean="0">
                <a:latin typeface="Arial" charset="0"/>
                <a:ea typeface="ＭＳ Ｐゴシック" charset="0"/>
                <a:cs typeface="Arial" charset="0"/>
              </a:rPr>
              <a:t>How can we use principles from evolution </a:t>
            </a:r>
            <a:br>
              <a:rPr lang="en-US" sz="2800" dirty="0" smtClean="0">
                <a:latin typeface="Arial" charset="0"/>
                <a:ea typeface="ＭＳ Ｐゴシック" charset="0"/>
                <a:cs typeface="Arial" charset="0"/>
              </a:rPr>
            </a:br>
            <a:r>
              <a:rPr lang="en-US" sz="2800" dirty="0" smtClean="0">
                <a:latin typeface="Arial" charset="0"/>
                <a:ea typeface="ＭＳ Ｐゴシック" charset="0"/>
                <a:cs typeface="Arial" charset="0"/>
              </a:rPr>
              <a:t>to improve our Lego cars?</a:t>
            </a:r>
            <a:endParaRPr lang="en-US" sz="2800" dirty="0">
              <a:latin typeface="Arial" charset="0"/>
              <a:ea typeface="ＭＳ Ｐゴシック" charset="0"/>
              <a:cs typeface="Arial" charset="0"/>
            </a:endParaRPr>
          </a:p>
        </p:txBody>
      </p:sp>
      <p:sp>
        <p:nvSpPr>
          <p:cNvPr id="6" name="Content Placeholder 2"/>
          <p:cNvSpPr txBox="1">
            <a:spLocks/>
          </p:cNvSpPr>
          <p:nvPr/>
        </p:nvSpPr>
        <p:spPr>
          <a:xfrm>
            <a:off x="642938" y="2082801"/>
            <a:ext cx="7891204" cy="168116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85800" indent="-685800" algn="l">
              <a:buFont typeface="Arial"/>
              <a:buChar char="•"/>
            </a:pPr>
            <a:r>
              <a:rPr lang="en-US" sz="4800" dirty="0" smtClean="0">
                <a:solidFill>
                  <a:srgbClr val="000000"/>
                </a:solidFill>
                <a:latin typeface="Arial" charset="0"/>
                <a:ea typeface="ＭＳ Ｐゴシック" charset="0"/>
                <a:cs typeface="Arial" charset="0"/>
              </a:rPr>
              <a:t>Selection: </a:t>
            </a:r>
            <a:r>
              <a:rPr lang="en-US" sz="2400" dirty="0" smtClean="0">
                <a:solidFill>
                  <a:srgbClr val="000000"/>
                </a:solidFill>
                <a:latin typeface="Arial" charset="0"/>
                <a:ea typeface="ＭＳ Ｐゴシック" charset="0"/>
                <a:cs typeface="Arial" charset="0"/>
              </a:rPr>
              <a:t>acts on variation in a non-random way, leaving behind individuals with beneficial traits</a:t>
            </a:r>
          </a:p>
        </p:txBody>
      </p:sp>
      <p:pic>
        <p:nvPicPr>
          <p:cNvPr id="8" name="Picture 7"/>
          <p:cNvPicPr>
            <a:picLocks noChangeAspect="1"/>
          </p:cNvPicPr>
          <p:nvPr/>
        </p:nvPicPr>
        <p:blipFill>
          <a:blip r:embed="rId2"/>
          <a:stretch>
            <a:fillRect/>
          </a:stretch>
        </p:blipFill>
        <p:spPr>
          <a:xfrm>
            <a:off x="2137422" y="3763963"/>
            <a:ext cx="3874661" cy="2612131"/>
          </a:xfrm>
          <a:prstGeom prst="rect">
            <a:avLst/>
          </a:prstGeom>
        </p:spPr>
      </p:pic>
    </p:spTree>
    <p:extLst>
      <p:ext uri="{BB962C8B-B14F-4D97-AF65-F5344CB8AC3E}">
        <p14:creationId xmlns:p14="http://schemas.microsoft.com/office/powerpoint/2010/main" val="9258094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2327</TotalTime>
  <Words>2630</Words>
  <Application>Microsoft Macintosh PowerPoint</Application>
  <PresentationFormat>On-screen Show (4:3)</PresentationFormat>
  <Paragraphs>228</Paragraphs>
  <Slides>44</Slides>
  <Notes>34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Evolution &amp; Engineering</vt:lpstr>
      <vt:lpstr>You as an engineer: Create a car that is best  adapted to it’s environment    (a car’s “fitness” is dependent on how far it can travel in the environment)</vt:lpstr>
      <vt:lpstr>Evolution &amp; Engineering</vt:lpstr>
      <vt:lpstr>You as an engineer: build the best Lego car you can</vt:lpstr>
      <vt:lpstr>Integrating evolution and engineering: Using biological concepts to solve problems</vt:lpstr>
      <vt:lpstr>PowerPoint Presentation</vt:lpstr>
      <vt:lpstr>PowerPoint Presentation</vt:lpstr>
      <vt:lpstr>PowerPoint Presentation</vt:lpstr>
      <vt:lpstr>PowerPoint Presentation</vt:lpstr>
      <vt:lpstr>PowerPoint Presentation</vt:lpstr>
      <vt:lpstr>PowerPoint Presentation</vt:lpstr>
      <vt:lpstr>Evolution and Engineering: BoxCar2D</vt:lpstr>
      <vt:lpstr>PowerPoint Presentation</vt:lpstr>
      <vt:lpstr>PowerPoint Presentation</vt:lpstr>
      <vt:lpstr>PowerPoint Presentation</vt:lpstr>
      <vt:lpstr>PowerPoint Presentation</vt:lpstr>
      <vt:lpstr>PowerPoint Presentation</vt:lpstr>
      <vt:lpstr>Observing evolution in BoxCar2D</vt:lpstr>
      <vt:lpstr>Evolution &amp; Engineering: How does BoxCar2D use principles from evolution  to develop better performing cars?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BoxCar allows you to add design into your vehicles along the way </vt:lpstr>
      <vt:lpstr>PowerPoint Presentation</vt:lpstr>
      <vt:lpstr>Evolution with hand-engineering in BoxCar2D (excerpted from boxcar2d.com/about.html)</vt:lpstr>
      <vt:lpstr>Evolution with hand-engineering in BoxCar2D (excerpted from boxcar2d.com/about.html) INSTRUCTIONS WILL STAY ON THE SCREEN- DON’T COPY THEM DOWN!</vt:lpstr>
      <vt:lpstr>PowerPoint Presentation</vt:lpstr>
      <vt:lpstr>Testing local adaptation</vt:lpstr>
      <vt:lpstr>PowerPoint Presentation</vt:lpstr>
      <vt:lpstr>Adaptation &amp; Convergence</vt:lpstr>
      <vt:lpstr>PowerPoint Presentation</vt:lpstr>
      <vt:lpstr>PowerPoint Presentation</vt:lpstr>
      <vt:lpstr>PowerPoint Presentation</vt:lpstr>
      <vt:lpstr>Extensions</vt:lpstr>
      <vt:lpstr>PowerPoint Presentation</vt:lpstr>
      <vt:lpstr>PowerPoint Presentation</vt:lpstr>
      <vt:lpstr>PowerPoint Presentation</vt:lpstr>
      <vt:lpstr>PowerPoint Presentation</vt:lpstr>
    </vt:vector>
  </TitlesOfParts>
  <Company>Michigan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Schultheis</dc:creator>
  <cp:lastModifiedBy>Elizabeth Schultheis</cp:lastModifiedBy>
  <cp:revision>47</cp:revision>
  <cp:lastPrinted>2012-10-31T13:40:16Z</cp:lastPrinted>
  <dcterms:created xsi:type="dcterms:W3CDTF">2012-11-02T17:32:45Z</dcterms:created>
  <dcterms:modified xsi:type="dcterms:W3CDTF">2013-03-27T13:35:38Z</dcterms:modified>
</cp:coreProperties>
</file>