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9" r:id="rId4"/>
    <p:sldId id="289" r:id="rId5"/>
    <p:sldId id="276" r:id="rId6"/>
    <p:sldId id="295" r:id="rId7"/>
    <p:sldId id="297" r:id="rId8"/>
    <p:sldId id="296" r:id="rId9"/>
    <p:sldId id="262" r:id="rId10"/>
    <p:sldId id="261" r:id="rId11"/>
    <p:sldId id="280" r:id="rId12"/>
    <p:sldId id="273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860F-4DF2-4A3C-8021-68BA9758970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6D3AE-30C1-4507-94EA-D18C0DFC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1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(intended</a:t>
            </a:r>
            <a:r>
              <a:rPr lang="en-US" baseline="0" dirty="0" smtClean="0"/>
              <a:t> to serve as leading questions)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9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(intended</a:t>
            </a:r>
            <a:r>
              <a:rPr lang="en-US" baseline="0" dirty="0" smtClean="0"/>
              <a:t> to serve as leading questions)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(intended</a:t>
            </a:r>
            <a:r>
              <a:rPr lang="en-US" baseline="0" dirty="0" smtClean="0"/>
              <a:t> to serve as leading questions)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(intended</a:t>
            </a:r>
            <a:r>
              <a:rPr lang="en-US" baseline="0" dirty="0" smtClean="0"/>
              <a:t> to serve as leading questions)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(intended</a:t>
            </a:r>
            <a:r>
              <a:rPr lang="en-US" baseline="0" dirty="0" smtClean="0"/>
              <a:t> to serve as leading questions)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(intended</a:t>
            </a:r>
            <a:r>
              <a:rPr lang="en-US" baseline="0" dirty="0" smtClean="0"/>
              <a:t> to serve as leading questions)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6D3AE-30C1-4507-94EA-D18C0DFCC7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3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8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5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5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A84F-A038-479F-809D-5C00EECC7E3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9EF1-3C53-44AB-9F82-ADCB2A800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bsgk12project.kbs.msu.edu/blog/2011/09/14/biomass-and-biodiversity-protoco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amnh.org/learn/biodiversity_counts/ident_help/Text_Keys/arthropod_keyB.htm" TargetMode="External"/><Relationship Id="rId4" Type="http://schemas.openxmlformats.org/officeDocument/2006/relationships/hyperlink" Target="http://www.amnh.org/learn/biodiversity_counts/ident_help/Text_Keys/arthropod_keyA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>
                <a:latin typeface="Aharoni" pitchFamily="2" charset="-79"/>
                <a:cs typeface="Aharoni" pitchFamily="2" charset="-79"/>
              </a:rPr>
              <a:t>Bug </a:t>
            </a:r>
            <a:r>
              <a:rPr lang="en-US" sz="5300" dirty="0" err="1" smtClean="0">
                <a:latin typeface="Aharoni" pitchFamily="2" charset="-79"/>
                <a:cs typeface="Aharoni" pitchFamily="2" charset="-79"/>
              </a:rPr>
              <a:t>Lyphe</a:t>
            </a:r>
            <a:r>
              <a:rPr lang="en-US" sz="5300" dirty="0" smtClean="0">
                <a:latin typeface="Aharoni" pitchFamily="2" charset="-79"/>
                <a:cs typeface="Aharoni" pitchFamily="2" charset="-79"/>
              </a:rPr>
              <a:t>!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 observational </a:t>
            </a:r>
            <a:r>
              <a:rPr lang="en-US" b="1" dirty="0"/>
              <a:t>study in biodiversity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Why might biodiversity be important?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Ecosystems and Biodiversity:</a:t>
            </a:r>
            <a:br>
              <a:rPr lang="en-US" dirty="0" smtClean="0"/>
            </a:br>
            <a:r>
              <a:rPr lang="en-US" dirty="0" smtClean="0"/>
              <a:t>Leading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Why might biodiversity be important?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Ecosystem functions</a:t>
            </a:r>
            <a:endParaRPr lang="en-US" dirty="0" smtClean="0"/>
          </a:p>
          <a:p>
            <a:pPr lvl="1"/>
            <a:r>
              <a:rPr lang="en-US" dirty="0" smtClean="0"/>
              <a:t>food, fiber, energy</a:t>
            </a:r>
          </a:p>
          <a:p>
            <a:pPr lvl="1"/>
            <a:r>
              <a:rPr lang="en-US" dirty="0" smtClean="0"/>
              <a:t>Air and water purification</a:t>
            </a:r>
          </a:p>
          <a:p>
            <a:pPr lvl="1"/>
            <a:r>
              <a:rPr lang="en-US" dirty="0" smtClean="0"/>
              <a:t>Pollination and seed dispersal</a:t>
            </a:r>
          </a:p>
          <a:p>
            <a:pPr lvl="1"/>
            <a:r>
              <a:rPr lang="en-US" dirty="0" smtClean="0"/>
              <a:t>Ecotourism and recreation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 “insurance hypothesis”</a:t>
            </a:r>
            <a:endParaRPr lang="en-US" dirty="0" smtClean="0"/>
          </a:p>
          <a:p>
            <a:pPr lvl="1"/>
            <a:r>
              <a:rPr lang="en-US" dirty="0" smtClean="0"/>
              <a:t>With more species or groups, ecosystems are more likely to maintain function even if some fail due to disturbance, disease, invasion, etc…</a:t>
            </a:r>
          </a:p>
          <a:p>
            <a:pPr lvl="1"/>
            <a:r>
              <a:rPr lang="en-US" dirty="0" smtClean="0"/>
              <a:t>Resilience to change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6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Invertebrate ID Resources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7818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“What Bug Is That?” poster</a:t>
            </a:r>
          </a:p>
          <a:p>
            <a:r>
              <a:rPr lang="en-US" dirty="0" smtClean="0"/>
              <a:t>KBS GK-12 “Invertebrate Guide” </a:t>
            </a:r>
            <a:r>
              <a:rPr lang="en-US" dirty="0" err="1" smtClean="0"/>
              <a:t>powerpoint</a:t>
            </a:r>
            <a:endParaRPr lang="en-US" dirty="0" smtClean="0"/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hlinkClick r:id="rId3"/>
              </a:rPr>
              <a:t>here</a:t>
            </a:r>
            <a:endParaRPr lang="en-US" dirty="0"/>
          </a:p>
          <a:p>
            <a:r>
              <a:rPr lang="en-US" dirty="0" smtClean="0"/>
              <a:t>Bugguide.net</a:t>
            </a:r>
          </a:p>
          <a:p>
            <a:r>
              <a:rPr lang="en-US" dirty="0" smtClean="0"/>
              <a:t>Dichotomous Key for Winged Insects</a:t>
            </a:r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hlinkClick r:id="rId4"/>
              </a:rPr>
              <a:t>here</a:t>
            </a:r>
            <a:endParaRPr lang="en-US" dirty="0" smtClean="0"/>
          </a:p>
          <a:p>
            <a:r>
              <a:rPr lang="en-US" dirty="0" smtClean="0"/>
              <a:t>Dichotomous Key for Wingless (or Tiny-Winged) Insects</a:t>
            </a:r>
          </a:p>
          <a:p>
            <a:pPr lvl="1"/>
            <a:r>
              <a:rPr lang="en-US" dirty="0" smtClean="0"/>
              <a:t>Click </a:t>
            </a:r>
            <a:r>
              <a:rPr lang="en-US" dirty="0" smtClean="0">
                <a:hlinkClick r:id="rId5"/>
              </a:rPr>
              <a:t>here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52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1884" y="6444734"/>
            <a:ext cx="256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bugguide.net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Follow-up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Human </a:t>
            </a:r>
            <a:r>
              <a:rPr lang="en-US" sz="2400" dirty="0"/>
              <a:t>activities can deliberately or inadvertently alter the equilibrium in ecosystems.  How did human activity affect the different ecosystems that we measured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 startAt="2"/>
            </a:pPr>
            <a:r>
              <a:rPr lang="en-US" sz="2400" dirty="0" smtClean="0"/>
              <a:t>Your </a:t>
            </a:r>
            <a:r>
              <a:rPr lang="en-US" sz="2400" dirty="0"/>
              <a:t>data shows a difference in carrying capacities for the differing ecosystems.  Describe the factors that affect carrying capacity in each of the habitats that you measured insect diversity in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 startAt="3"/>
            </a:pPr>
            <a:r>
              <a:rPr lang="en-US" sz="2400" dirty="0" smtClean="0"/>
              <a:t>In </a:t>
            </a:r>
            <a:r>
              <a:rPr lang="en-US" sz="2400" dirty="0"/>
              <a:t>general, what are the benefits of having high levels of biodiversity in any ecosystem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 startAt="4"/>
            </a:pPr>
            <a:r>
              <a:rPr lang="en-US" sz="2400" dirty="0" smtClean="0"/>
              <a:t>How </a:t>
            </a:r>
            <a:r>
              <a:rPr lang="en-US" sz="2400" dirty="0"/>
              <a:t>do highly diverse insect populations and communities benefit humans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5.  Was there a difference in the types of insect orders found in </a:t>
            </a:r>
            <a:r>
              <a:rPr lang="en-US" sz="2400" dirty="0" smtClean="0"/>
              <a:t>the    	various </a:t>
            </a:r>
            <a:r>
              <a:rPr lang="en-US" sz="2400" dirty="0"/>
              <a:t>types of traps?  What trends did you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Definitions: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Define ecosystem: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Define biodiversity: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Definitions: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Define ecosystem: </a:t>
            </a:r>
            <a:r>
              <a:rPr lang="en-US" dirty="0" smtClean="0"/>
              <a:t>a biological community of interacting organisms (biotic) and their physical environment (abiotic)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Define biodiversity: </a:t>
            </a:r>
            <a:r>
              <a:rPr lang="en-US" dirty="0" smtClean="0"/>
              <a:t>the variety of life in a particular habitat or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Definitions: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Define ecosystem: </a:t>
            </a:r>
            <a:r>
              <a:rPr lang="en-US" dirty="0" smtClean="0"/>
              <a:t>a biological community of interacting organisms (biotic) and their physical environment (abiotic)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Define biodiversity: </a:t>
            </a:r>
            <a:r>
              <a:rPr lang="en-US" dirty="0" smtClean="0"/>
              <a:t>the variety of life in a particular habitat or ecosystem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886200" y="2552700"/>
            <a:ext cx="3886200" cy="2209800"/>
          </a:xfrm>
          <a:prstGeom prst="wedgeRoundRect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Not necessarily just number of types, but “evenness” of those types as well!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might ecosystems vary in abiotic (non-living) properties or conditions?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abiotic conditions affect biodiversity?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abiotic conditions be altered?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438275"/>
            <a:ext cx="3568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nimbuseco.com/wp-content/uploads/2013/01/Deforestation-Amaz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19" y="4265463"/>
            <a:ext cx="3584781" cy="2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might ecosystems vary in abiotic (non-living) properties or conditions?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How can abiotic conditions affect biodiversity?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abiotic conditions be altered?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362075"/>
            <a:ext cx="3568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nimbuseco.com/wp-content/uploads/2013/01/Deforestation-Amaz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19" y="4265463"/>
            <a:ext cx="3584781" cy="2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 rot="1430809">
            <a:off x="4743158" y="769132"/>
            <a:ext cx="4191000" cy="1828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Water availability, windiness, soil types, temperature, precipitation patterns, 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92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Ecosystems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might ecosystems vary in abiotic (non-living) properties or conditions?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How can abiotic conditions affect biodiversity?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abiotic conditions be altered?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362075"/>
            <a:ext cx="3568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nimbuseco.com/wp-content/uploads/2013/01/Deforestation-Amaz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19" y="4265463"/>
            <a:ext cx="3584781" cy="2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 rot="1430809">
            <a:off x="4743158" y="769132"/>
            <a:ext cx="4191000" cy="1828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Water availability, windiness, soil types, temperature, precipitation patterns, etc…</a:t>
            </a: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 rot="1818028">
            <a:off x="4604102" y="2891066"/>
            <a:ext cx="3048000" cy="155665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Nutrient limitation for some organisms, harsh weather conditions affect some populations,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Ecosystems and Biodiversity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might ecosystems vary in abiotic (non-living) properties or conditions?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How can abiotic conditions affect biodiversity?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abiotic conditions be altered?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362075"/>
            <a:ext cx="3568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nimbuseco.com/wp-content/uploads/2013/01/Deforestation-Amaz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19" y="4265463"/>
            <a:ext cx="3584781" cy="2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 rot="1430809">
            <a:off x="4743158" y="769132"/>
            <a:ext cx="4191000" cy="1828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Water availability, windiness, soil types, temperature, precipitation patterns, etc…</a:t>
            </a: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 rot="1818028">
            <a:off x="4604102" y="2891066"/>
            <a:ext cx="3048000" cy="155665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Nutrient limitation for some organisms, harsh weather conditions affect some populations, etc…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rot="1681246">
            <a:off x="4871560" y="4904551"/>
            <a:ext cx="2827823" cy="12449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Deforestation, severe weather events, carbon emissions,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might biodiversity vary from one ecosystem or habitat to another?</a:t>
            </a:r>
            <a:endParaRPr lang="en-US" dirty="0"/>
          </a:p>
        </p:txBody>
      </p:sp>
      <p:pic>
        <p:nvPicPr>
          <p:cNvPr id="4" name="Picture 21" descr="http://goodnature.nathab.com/wp-content/uploads/2010/12/maple_beach_forest_556x4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89" y="3200400"/>
            <a:ext cx="2962012" cy="23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http://1.bp.blogspot.com/-JOz37dnMFTA/TZ_BYLZm7DI/AAAAAAAAAAQ/N1a8pRrtCPc/s1600/michigan-prar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4" y="3200400"/>
            <a:ext cx="2805203" cy="23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http://mw2.google.com/mw-panoramio/photos/medium/52431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035300" cy="23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599</Words>
  <Application>Microsoft Office PowerPoint</Application>
  <PresentationFormat>On-screen Show (4:3)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Bug Lyphe!   An observational study in biodiversity </vt:lpstr>
      <vt:lpstr>Ecosystems and Biodiversity</vt:lpstr>
      <vt:lpstr>Ecosystems and Biodiversity</vt:lpstr>
      <vt:lpstr>Ecosystems and Biodiversity</vt:lpstr>
      <vt:lpstr>Ecosystems and Biodiversity</vt:lpstr>
      <vt:lpstr>Ecosystems and Biodiversity</vt:lpstr>
      <vt:lpstr>Ecosystems and Biodiversity</vt:lpstr>
      <vt:lpstr>Ecosystems and Biodiversity </vt:lpstr>
      <vt:lpstr>PowerPoint Presentation</vt:lpstr>
      <vt:lpstr>Ecosystems and Biodiversity</vt:lpstr>
      <vt:lpstr>Ecosystems and Biodiversity: Leading Questions</vt:lpstr>
      <vt:lpstr>Invertebrate ID Resources</vt:lpstr>
      <vt:lpstr>Follow-up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 Lyphe: A Next Generation-linked observational study in biodiversity</dc:title>
  <dc:creator>Dani Fegan</dc:creator>
  <cp:lastModifiedBy>Dani Fegan</cp:lastModifiedBy>
  <cp:revision>79</cp:revision>
  <dcterms:created xsi:type="dcterms:W3CDTF">2013-06-24T03:18:46Z</dcterms:created>
  <dcterms:modified xsi:type="dcterms:W3CDTF">2013-09-08T16:09:38Z</dcterms:modified>
</cp:coreProperties>
</file>